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g" ContentType="video/unknown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0" r:id="rId2"/>
    <p:sldMasterId id="2147484005" r:id="rId3"/>
    <p:sldMasterId id="2147484042" r:id="rId4"/>
  </p:sldMasterIdLst>
  <p:notesMasterIdLst>
    <p:notesMasterId r:id="rId46"/>
  </p:notesMasterIdLst>
  <p:sldIdLst>
    <p:sldId id="413" r:id="rId5"/>
    <p:sldId id="258" r:id="rId6"/>
    <p:sldId id="260" r:id="rId7"/>
    <p:sldId id="261" r:id="rId8"/>
    <p:sldId id="262" r:id="rId9"/>
    <p:sldId id="263" r:id="rId10"/>
    <p:sldId id="368" r:id="rId11"/>
    <p:sldId id="276" r:id="rId12"/>
    <p:sldId id="279" r:id="rId13"/>
    <p:sldId id="277" r:id="rId14"/>
    <p:sldId id="271" r:id="rId15"/>
    <p:sldId id="278" r:id="rId16"/>
    <p:sldId id="362" r:id="rId17"/>
    <p:sldId id="275" r:id="rId18"/>
    <p:sldId id="333" r:id="rId19"/>
    <p:sldId id="281" r:id="rId20"/>
    <p:sldId id="273" r:id="rId21"/>
    <p:sldId id="285" r:id="rId22"/>
    <p:sldId id="286" r:id="rId23"/>
    <p:sldId id="287" r:id="rId24"/>
    <p:sldId id="289" r:id="rId25"/>
    <p:sldId id="265" r:id="rId26"/>
    <p:sldId id="414" r:id="rId27"/>
    <p:sldId id="415" r:id="rId28"/>
    <p:sldId id="416" r:id="rId29"/>
    <p:sldId id="417" r:id="rId30"/>
    <p:sldId id="418" r:id="rId31"/>
    <p:sldId id="291" r:id="rId32"/>
    <p:sldId id="292" r:id="rId33"/>
    <p:sldId id="293" r:id="rId34"/>
    <p:sldId id="305" r:id="rId35"/>
    <p:sldId id="306" r:id="rId36"/>
    <p:sldId id="295" r:id="rId37"/>
    <p:sldId id="296" r:id="rId38"/>
    <p:sldId id="297" r:id="rId39"/>
    <p:sldId id="303" r:id="rId40"/>
    <p:sldId id="298" r:id="rId41"/>
    <p:sldId id="419" r:id="rId42"/>
    <p:sldId id="420" r:id="rId43"/>
    <p:sldId id="421" r:id="rId44"/>
    <p:sldId id="40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ECD"/>
    <a:srgbClr val="FF38D4"/>
    <a:srgbClr val="0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22" autoAdjust="0"/>
  </p:normalViewPr>
  <p:slideViewPr>
    <p:cSldViewPr snapToGrid="0">
      <p:cViewPr>
        <p:scale>
          <a:sx n="108" d="100"/>
          <a:sy n="108" d="100"/>
        </p:scale>
        <p:origin x="-576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DE49-7651-4B42-817F-486A2142D773}" type="datetimeFigureOut">
              <a:rPr lang="en-US" smtClean="0"/>
              <a:t>3/10/15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8EFAF-C6F6-3F49-AADC-090B017FE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2BE70B0-7D77-FC4F-AF52-1F8FAD7E949F}" type="slidenum">
              <a:rPr lang="en-US" sz="1200" b="0">
                <a:solidFill>
                  <a:prstClr val="black"/>
                </a:solidFill>
              </a:rPr>
              <a:pPr/>
              <a:t>13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1E54C69-2896-294D-B91C-6EA013A343BF}" type="slidenum">
              <a:rPr lang="en-US" sz="1200" b="0">
                <a:solidFill>
                  <a:prstClr val="black"/>
                </a:solidFill>
              </a:rPr>
              <a:pPr/>
              <a:t>15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EFAF-C6F6-3F49-AADC-090B017FEA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9A00-0A99-0743-8547-7612A3038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5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8FD1-1EA0-3844-8F1E-A39EC96A50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34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B2C7-1445-4548-86EC-2C20F156ED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1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765ED-0F97-8E40-BB74-4799DBBB46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15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E33B3-7482-C64C-88D4-0B93747830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07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14C9-499D-4241-8BB3-E95B1D6FB8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15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6859-3391-784E-A10A-48A8663E0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80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76BB3-1D3E-2644-9A63-A5E95FC07C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7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E7932-A41B-1F48-958B-B2ABE7036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82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2E81-C13B-D74B-82D3-EB9AABA6D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192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82D20-359A-574C-8853-DE8FFB3DCE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62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0ADE2-1735-8341-BD0A-B422944CA3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54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9E55C-20D9-2F47-BB18-CBF36E1016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22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78B70-89FD-F64D-9A44-C3E3A3173E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96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9BC4-9632-EC4C-A184-3AFD7CD15E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50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D33E9-1545-2A47-A6E2-5DFFA7640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57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539A0-7606-8C45-90E0-F841D9154F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840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29C40-770E-734C-B313-7FF75A9D5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A4C05-60D6-C242-94B3-E0B20BA38D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05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21F02-4667-B341-9B44-D962FA463D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6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B5FDD-4C46-2148-8FC3-8BA586DA9C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29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CBD71-0DBF-C549-86E9-A34E72B698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90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34F8-D7C7-8245-B4F8-B1FF2A6B33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466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5DFB9-F6A9-684B-BEFE-991AC921D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05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505E4-C2AF-4449-892B-20616AF2B4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50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9B5EC-A03E-144C-9F61-E4DD73F6AE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84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80F30-1906-B241-B430-D3DE151C41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70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C485-F939-3046-9D1A-BBE4991CFA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42123-8F81-664E-9221-C9F2283425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0323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9F35C-A310-7E48-8696-83CD9F3AAF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80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B7F72-2A84-4F41-BF2B-DF7ABADA0F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82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E838-2ABF-7E41-93BF-1970E49764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631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B50E9-2B67-D746-922A-D53E08C106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8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0128-655D-274E-9B53-AF5C576E547A}" type="datetimeFigureOut">
              <a:rPr lang="en-US" smtClean="0"/>
              <a:t>3/10/15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CEB5-788B-594D-A82C-29D83B73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660C02-2A97-F34B-B495-DA8886AA6BFF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2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60BC727-4381-874E-9E0A-47351E77B3B1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1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681D068D-8062-E141-A480-0B23EF1DB245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7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image" Target="../media/image10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598" y="2457479"/>
            <a:ext cx="75039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Arial"/>
                <a:cs typeface="Arial"/>
              </a:rPr>
              <a:t>Part 5</a:t>
            </a:r>
          </a:p>
          <a:p>
            <a:r>
              <a:rPr lang="en-US" sz="3200" b="1" dirty="0">
                <a:solidFill>
                  <a:srgbClr val="800000"/>
                </a:solidFill>
              </a:rPr>
              <a:t>Exploring Conformational Ensembles</a:t>
            </a:r>
            <a:endParaRPr lang="en-US" sz="32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9382" y="5043770"/>
            <a:ext cx="84963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2400"/>
              </a:spcBef>
            </a:pPr>
            <a:r>
              <a:rPr lang="en-US" sz="2800" dirty="0" smtClean="0"/>
              <a:t>Donald Jacobs</a:t>
            </a:r>
            <a:r>
              <a:rPr lang="en-US" sz="2800" b="0" dirty="0" smtClean="0"/>
              <a:t>, Professor</a:t>
            </a:r>
          </a:p>
          <a:p>
            <a:pPr algn="ctr"/>
            <a:r>
              <a:rPr lang="en-US" sz="2800" b="0" dirty="0" smtClean="0">
                <a:solidFill>
                  <a:srgbClr val="00542A"/>
                </a:solidFill>
              </a:rPr>
              <a:t>Department of Physics and Optical Science</a:t>
            </a:r>
            <a:endParaRPr lang="en-US" sz="2800" b="0" dirty="0">
              <a:solidFill>
                <a:srgbClr val="00542A"/>
              </a:solidFill>
            </a:endParaRPr>
          </a:p>
        </p:txBody>
      </p:sp>
      <p:pic>
        <p:nvPicPr>
          <p:cNvPr id="5" name="Picture 6" descr="UNC Charlot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51" y="142909"/>
            <a:ext cx="38862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6729" y="435062"/>
            <a:ext cx="239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Contact:</a:t>
            </a:r>
          </a:p>
          <a:p>
            <a:r>
              <a:rPr lang="en-US" b="1" dirty="0" smtClean="0"/>
              <a:t>djacobs1@uncc.edu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092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Geometrical Simulation (GS)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An example of Rigid Cluster Decomposition (RCD)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658348"/>
            <a:ext cx="9144000" cy="4238818"/>
            <a:chOff x="0" y="1470220"/>
            <a:chExt cx="9144000" cy="4238818"/>
          </a:xfrm>
        </p:grpSpPr>
        <p:pic>
          <p:nvPicPr>
            <p:cNvPr id="8" name="Picture 7" descr="Screen shot 2012-05-17 at 11.51.55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0220"/>
              <a:ext cx="9144000" cy="423881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613579" y="1470220"/>
              <a:ext cx="302388" cy="3873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4631" y="1470220"/>
              <a:ext cx="302388" cy="3873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4650" y="2132128"/>
            <a:ext cx="4081317" cy="2996524"/>
            <a:chOff x="834650" y="1944000"/>
            <a:chExt cx="4081317" cy="2996524"/>
          </a:xfrm>
        </p:grpSpPr>
        <p:sp>
          <p:nvSpPr>
            <p:cNvPr id="13" name="Oval 12"/>
            <p:cNvSpPr/>
            <p:nvPr/>
          </p:nvSpPr>
          <p:spPr>
            <a:xfrm rot="21186143">
              <a:off x="1097236" y="3240000"/>
              <a:ext cx="1650175" cy="673920"/>
            </a:xfrm>
            <a:prstGeom prst="ellipse">
              <a:avLst/>
            </a:prstGeom>
            <a:noFill/>
            <a:ln w="28575" cmpd="sng">
              <a:solidFill>
                <a:srgbClr val="0000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4261574">
              <a:off x="479882" y="2877022"/>
              <a:ext cx="1383455" cy="67392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3811503">
              <a:off x="715800" y="3759749"/>
              <a:ext cx="1487519" cy="87403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06977" y="1944000"/>
              <a:ext cx="3308990" cy="2903040"/>
            </a:xfrm>
            <a:prstGeom prst="ellipse">
              <a:avLst/>
            </a:prstGeom>
            <a:noFill/>
            <a:ln w="28575" cmpd="sng">
              <a:solidFill>
                <a:srgbClr val="008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332898" y="1544608"/>
            <a:ext cx="778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molecular structure    </a:t>
            </a:r>
            <a:r>
              <a:rPr lang="en-US" sz="2000" b="1" dirty="0" smtClean="0">
                <a:latin typeface="Arial"/>
                <a:cs typeface="Arial"/>
                <a:sym typeface="Wingdings"/>
              </a:rPr>
              <a:t>    RCD </a:t>
            </a:r>
            <a:r>
              <a:rPr lang="en-US" sz="2000" dirty="0" smtClean="0">
                <a:latin typeface="Arial"/>
                <a:cs typeface="Arial"/>
                <a:sym typeface="Wingdings"/>
              </a:rPr>
              <a:t>creates multiple copies of atoms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2741" y="5802618"/>
            <a:ext cx="7297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1.</a:t>
            </a:r>
            <a:r>
              <a:rPr lang="en-US" dirty="0" smtClean="0"/>
              <a:t> D</a:t>
            </a:r>
            <a:r>
              <a:rPr lang="en-US" dirty="0"/>
              <a:t>. Farrell, K. </a:t>
            </a:r>
            <a:r>
              <a:rPr lang="en-US" dirty="0" err="1"/>
              <a:t>Speranskiy</a:t>
            </a:r>
            <a:r>
              <a:rPr lang="en-US" dirty="0"/>
              <a:t> and M.F. Thorpe</a:t>
            </a:r>
            <a:r>
              <a:rPr lang="en-US" dirty="0" smtClean="0"/>
              <a:t>,</a:t>
            </a:r>
            <a:r>
              <a:rPr lang="en-US" i="1" dirty="0"/>
              <a:t> </a:t>
            </a:r>
            <a:r>
              <a:rPr lang="en-US" i="1" dirty="0" smtClean="0"/>
              <a:t>Proteins</a:t>
            </a:r>
            <a:r>
              <a:rPr lang="en-US" dirty="0" smtClean="0"/>
              <a:t>, </a:t>
            </a:r>
            <a:r>
              <a:rPr lang="en-US" b="1" dirty="0"/>
              <a:t>78</a:t>
            </a:r>
            <a:r>
              <a:rPr lang="en-US" dirty="0"/>
              <a:t>:2908–2921 (2010)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2.</a:t>
            </a:r>
            <a:r>
              <a:rPr lang="en-US" dirty="0" smtClean="0"/>
              <a:t> Daniel </a:t>
            </a:r>
            <a:r>
              <a:rPr lang="en-US" dirty="0"/>
              <a:t>W. </a:t>
            </a:r>
            <a:r>
              <a:rPr lang="en-US" dirty="0" smtClean="0"/>
              <a:t>Farrell, Ph.D. Thesis, </a:t>
            </a:r>
            <a:r>
              <a:rPr lang="en-US" i="1" dirty="0"/>
              <a:t>Generating </a:t>
            </a:r>
            <a:r>
              <a:rPr lang="en-US" i="1" dirty="0" err="1" smtClean="0"/>
              <a:t>stereochemically</a:t>
            </a:r>
            <a:endParaRPr lang="en-US" i="1" dirty="0" smtClean="0"/>
          </a:p>
          <a:p>
            <a:r>
              <a:rPr lang="en-US" i="1" dirty="0" smtClean="0"/>
              <a:t>     acceptable protein pathways</a:t>
            </a:r>
            <a:r>
              <a:rPr lang="en-US" dirty="0" smtClean="0"/>
              <a:t>, Arizona State University (2010)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81725" y="1140556"/>
            <a:ext cx="662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FRODA = Framework Rigidity Optimized Dynamics Algorithm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Geometrical Simulation (GS)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Distance inequalities maintain canonical local structural characteristics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2-05-17 at 1.5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6" y="1109099"/>
            <a:ext cx="4406577" cy="4305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4198" y="2555829"/>
            <a:ext cx="39824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GS parameters were optimized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**</a:t>
            </a:r>
            <a:r>
              <a:rPr lang="en-US" sz="2000" dirty="0" smtClean="0">
                <a:latin typeface="Arial"/>
                <a:cs typeface="Arial"/>
              </a:rPr>
              <a:t> to keep local geometries that are sampled statistically equivalent </a:t>
            </a:r>
            <a:r>
              <a:rPr lang="en-US" sz="2000" dirty="0">
                <a:latin typeface="Arial"/>
                <a:cs typeface="Arial"/>
              </a:rPr>
              <a:t>to structures </a:t>
            </a:r>
            <a:r>
              <a:rPr lang="en-US" sz="2000" dirty="0" smtClean="0">
                <a:latin typeface="Arial"/>
                <a:cs typeface="Arial"/>
              </a:rPr>
              <a:t>from X-ray crystals and that generated by MD simulation.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522" y="1133756"/>
            <a:ext cx="382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                   Example</a:t>
            </a:r>
          </a:p>
          <a:p>
            <a:r>
              <a:rPr lang="en-US" sz="2000" dirty="0" err="1" smtClean="0">
                <a:solidFill>
                  <a:srgbClr val="800000"/>
                </a:solidFill>
                <a:latin typeface="Arial"/>
                <a:cs typeface="Arial"/>
              </a:rPr>
              <a:t>Ramachandran</a:t>
            </a:r>
            <a:r>
              <a:rPr lang="en-US" sz="2000" dirty="0" smtClean="0">
                <a:solidFill>
                  <a:srgbClr val="800000"/>
                </a:solidFill>
                <a:latin typeface="Arial"/>
                <a:cs typeface="Arial"/>
              </a:rPr>
              <a:t> plots as well as </a:t>
            </a:r>
            <a:r>
              <a:rPr lang="en-US" sz="2000" dirty="0" err="1" smtClean="0">
                <a:solidFill>
                  <a:srgbClr val="800000"/>
                </a:solidFill>
                <a:latin typeface="Arial"/>
                <a:cs typeface="Arial"/>
              </a:rPr>
              <a:t>rotamers</a:t>
            </a:r>
            <a:r>
              <a:rPr lang="en-US" sz="2000" dirty="0" smtClean="0">
                <a:solidFill>
                  <a:srgbClr val="800000"/>
                </a:solidFill>
                <a:latin typeface="Arial"/>
                <a:cs typeface="Arial"/>
              </a:rPr>
              <a:t> are reproduced using distance inequality potentials.</a:t>
            </a:r>
            <a:endParaRPr lang="en-US" sz="2000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210" y="5311073"/>
            <a:ext cx="7059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Figure from:</a:t>
            </a:r>
            <a:r>
              <a:rPr lang="en-US" dirty="0" smtClean="0"/>
              <a:t> S.C. Lovell</a:t>
            </a:r>
            <a:r>
              <a:rPr lang="en-US" dirty="0"/>
              <a:t>, </a:t>
            </a:r>
            <a:r>
              <a:rPr lang="en-US" dirty="0" smtClean="0"/>
              <a:t>J</a:t>
            </a:r>
            <a:r>
              <a:rPr lang="en-US" dirty="0"/>
              <a:t>. M. Word, J. S. </a:t>
            </a:r>
            <a:r>
              <a:rPr lang="en-US" dirty="0" smtClean="0"/>
              <a:t>Richardson </a:t>
            </a:r>
            <a:r>
              <a:rPr lang="en-US" dirty="0"/>
              <a:t>and D. C. Richardson. </a:t>
            </a:r>
            <a:r>
              <a:rPr lang="en-US" i="1" dirty="0" smtClean="0"/>
              <a:t>The penultimate </a:t>
            </a:r>
            <a:r>
              <a:rPr lang="en-US" i="1" dirty="0" err="1" smtClean="0"/>
              <a:t>rotamer</a:t>
            </a:r>
            <a:r>
              <a:rPr lang="en-US" i="1" dirty="0" smtClean="0"/>
              <a:t> </a:t>
            </a:r>
            <a:r>
              <a:rPr lang="en-US" i="1" dirty="0"/>
              <a:t>library</a:t>
            </a:r>
            <a:r>
              <a:rPr lang="en-US" dirty="0"/>
              <a:t>. </a:t>
            </a:r>
            <a:r>
              <a:rPr lang="en-US" dirty="0" smtClean="0"/>
              <a:t>Proteins 40</a:t>
            </a:r>
            <a:r>
              <a:rPr lang="en-US" dirty="0"/>
              <a:t>:389-</a:t>
            </a:r>
            <a:r>
              <a:rPr lang="en-US" dirty="0" smtClean="0"/>
              <a:t>408 (2000)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4192" y="4363085"/>
            <a:ext cx="397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See:</a:t>
            </a:r>
            <a:r>
              <a:rPr lang="en-US" dirty="0" smtClean="0"/>
              <a:t> B.K. Ho</a:t>
            </a:r>
            <a:r>
              <a:rPr lang="en-US" dirty="0"/>
              <a:t>, </a:t>
            </a:r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smtClean="0"/>
              <a:t>Thomas </a:t>
            </a:r>
            <a:r>
              <a:rPr lang="en-US" dirty="0"/>
              <a:t>and R. </a:t>
            </a:r>
            <a:r>
              <a:rPr lang="en-US" dirty="0" err="1" smtClean="0"/>
              <a:t>Brasseur</a:t>
            </a:r>
            <a:r>
              <a:rPr lang="en-US" dirty="0"/>
              <a:t>,</a:t>
            </a:r>
            <a:r>
              <a:rPr lang="en-US" dirty="0" smtClean="0"/>
              <a:t> Protein Science 12</a:t>
            </a:r>
            <a:r>
              <a:rPr lang="en-US" dirty="0"/>
              <a:t>:2508-</a:t>
            </a:r>
            <a:r>
              <a:rPr lang="en-US" dirty="0" smtClean="0"/>
              <a:t>2522 </a:t>
            </a:r>
            <a:r>
              <a:rPr lang="en-US" dirty="0"/>
              <a:t>(2003)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6942" y="6073052"/>
            <a:ext cx="624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**</a:t>
            </a:r>
            <a:r>
              <a:rPr lang="en-US" dirty="0" smtClean="0"/>
              <a:t> </a:t>
            </a:r>
            <a:r>
              <a:rPr lang="en-US" dirty="0"/>
              <a:t>Daniel W. </a:t>
            </a:r>
            <a:r>
              <a:rPr lang="en-US" dirty="0" smtClean="0"/>
              <a:t>Farrell, Ph.D. Thesis, </a:t>
            </a:r>
            <a:r>
              <a:rPr lang="en-US" i="1" dirty="0"/>
              <a:t>Generating </a:t>
            </a:r>
            <a:r>
              <a:rPr lang="en-US" i="1" dirty="0" err="1" smtClean="0"/>
              <a:t>stereochemically</a:t>
            </a:r>
            <a:endParaRPr lang="en-US" i="1" dirty="0" smtClean="0"/>
          </a:p>
          <a:p>
            <a:r>
              <a:rPr lang="en-US" i="1" dirty="0" smtClean="0"/>
              <a:t>      acceptable </a:t>
            </a:r>
            <a:r>
              <a:rPr lang="en-US" i="1" dirty="0"/>
              <a:t>p</a:t>
            </a:r>
            <a:r>
              <a:rPr lang="en-US" i="1" dirty="0" smtClean="0"/>
              <a:t>rotein </a:t>
            </a:r>
            <a:r>
              <a:rPr lang="en-US" i="1" dirty="0"/>
              <a:t>p</a:t>
            </a:r>
            <a:r>
              <a:rPr lang="en-US" i="1" dirty="0" smtClean="0"/>
              <a:t>athways</a:t>
            </a:r>
            <a:r>
              <a:rPr lang="en-US" dirty="0" smtClean="0"/>
              <a:t>, Arizona State University (2010)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8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2-05-17 at 1.1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62" y="2575924"/>
            <a:ext cx="3598583" cy="1242049"/>
          </a:xfrm>
          <a:prstGeom prst="rect">
            <a:avLst/>
          </a:prstGeom>
        </p:spPr>
      </p:pic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Geometrical Simulation (GS)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Virtual potentials maintain molecular structure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 shot 2012-05-17 at 12.5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6" y="1711562"/>
            <a:ext cx="4807581" cy="3374621"/>
          </a:xfrm>
          <a:prstGeom prst="rect">
            <a:avLst/>
          </a:prstGeom>
        </p:spPr>
      </p:pic>
      <p:pic>
        <p:nvPicPr>
          <p:cNvPr id="11" name="Picture 10" descr="Screen shot 2012-05-17 at 1.18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40" y="3832030"/>
            <a:ext cx="3606780" cy="12802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73551" y="2991144"/>
            <a:ext cx="2354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Prevent atoms from getting too far apart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18" name="Picture 17" descr="Screen shot 2012-05-17 at 1.32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11" y="1518896"/>
            <a:ext cx="2527589" cy="15298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3989" y="4212284"/>
            <a:ext cx="2354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B622E"/>
                </a:solidFill>
              </a:rPr>
              <a:t>Prevent atoms from getting too close</a:t>
            </a:r>
            <a:endParaRPr lang="en-US" sz="2000" b="1" dirty="0">
              <a:solidFill>
                <a:srgbClr val="0B622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4920" y="5101346"/>
            <a:ext cx="5837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Relaxation Step: </a:t>
            </a:r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Energy minimization method brings constraint network to ZERO energy.</a:t>
            </a:r>
            <a:endParaRPr lang="en-US" sz="20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2741" y="5802618"/>
            <a:ext cx="7297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1.</a:t>
            </a:r>
            <a:r>
              <a:rPr lang="en-US" dirty="0" smtClean="0"/>
              <a:t> D</a:t>
            </a:r>
            <a:r>
              <a:rPr lang="en-US" dirty="0"/>
              <a:t>. Farrell, K. </a:t>
            </a:r>
            <a:r>
              <a:rPr lang="en-US" dirty="0" err="1"/>
              <a:t>Speranskiy</a:t>
            </a:r>
            <a:r>
              <a:rPr lang="en-US" dirty="0"/>
              <a:t> and M.F. Thorpe</a:t>
            </a:r>
            <a:r>
              <a:rPr lang="en-US" dirty="0" smtClean="0"/>
              <a:t>,</a:t>
            </a:r>
            <a:r>
              <a:rPr lang="en-US" i="1" dirty="0"/>
              <a:t> </a:t>
            </a:r>
            <a:r>
              <a:rPr lang="en-US" i="1" dirty="0" smtClean="0"/>
              <a:t>Proteins</a:t>
            </a:r>
            <a:r>
              <a:rPr lang="en-US" dirty="0" smtClean="0"/>
              <a:t>, </a:t>
            </a:r>
            <a:r>
              <a:rPr lang="en-US" b="1" dirty="0"/>
              <a:t>78</a:t>
            </a:r>
            <a:r>
              <a:rPr lang="en-US" dirty="0"/>
              <a:t>:2908–2921 (2010)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2.</a:t>
            </a:r>
            <a:r>
              <a:rPr lang="en-US" dirty="0" smtClean="0"/>
              <a:t> Daniel </a:t>
            </a:r>
            <a:r>
              <a:rPr lang="en-US" dirty="0"/>
              <a:t>W. </a:t>
            </a:r>
            <a:r>
              <a:rPr lang="en-US" dirty="0" smtClean="0"/>
              <a:t>Farrell, Ph.D. Thesis, </a:t>
            </a:r>
            <a:r>
              <a:rPr lang="en-US" i="1" dirty="0"/>
              <a:t>Generating </a:t>
            </a:r>
            <a:r>
              <a:rPr lang="en-US" i="1" dirty="0" err="1" smtClean="0"/>
              <a:t>stereochemically</a:t>
            </a:r>
            <a:endParaRPr lang="en-US" i="1" dirty="0" smtClean="0"/>
          </a:p>
          <a:p>
            <a:r>
              <a:rPr lang="en-US" i="1" dirty="0" smtClean="0"/>
              <a:t>     acceptable protein pathways</a:t>
            </a:r>
            <a:r>
              <a:rPr lang="en-US" dirty="0" smtClean="0"/>
              <a:t>, Arizona State University (2010)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490" y="1469781"/>
            <a:ext cx="411561" cy="8230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16406" y="1593607"/>
            <a:ext cx="188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Shared atoms merge together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2219" y="1140556"/>
            <a:ext cx="662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FRODA = Framework Rigidity Optimized Dynamics Algorithm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Free Energy Driven Geometrical Simulation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From 3D structure to constraint topology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2162" name="Picture 135" descr="2RN2_sphe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1463" y="1703388"/>
            <a:ext cx="292735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ext Box 140"/>
          <p:cNvSpPr txBox="1">
            <a:spLocks noChangeArrowheads="1"/>
          </p:cNvSpPr>
          <p:nvPr/>
        </p:nvSpPr>
        <p:spPr bwMode="auto">
          <a:xfrm>
            <a:off x="279400" y="1287463"/>
            <a:ext cx="2698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protein </a:t>
            </a:r>
            <a:r>
              <a:rPr lang="en-US" sz="1800" dirty="0" smtClean="0">
                <a:solidFill>
                  <a:srgbClr val="000000"/>
                </a:solidFill>
              </a:rPr>
              <a:t>structure</a:t>
            </a:r>
          </a:p>
        </p:txBody>
      </p:sp>
      <p:grpSp>
        <p:nvGrpSpPr>
          <p:cNvPr id="92164" name="Group 12"/>
          <p:cNvGrpSpPr>
            <a:grpSpLocks/>
          </p:cNvGrpSpPr>
          <p:nvPr/>
        </p:nvGrpSpPr>
        <p:grpSpPr bwMode="auto">
          <a:xfrm>
            <a:off x="5969000" y="1727200"/>
            <a:ext cx="2946400" cy="3521075"/>
            <a:chOff x="1032" y="120"/>
            <a:chExt cx="3408" cy="4072"/>
          </a:xfrm>
        </p:grpSpPr>
        <p:sp>
          <p:nvSpPr>
            <p:cNvPr id="92183" name="Line 13"/>
            <p:cNvSpPr>
              <a:spLocks noChangeShapeType="1"/>
            </p:cNvSpPr>
            <p:nvPr/>
          </p:nvSpPr>
          <p:spPr bwMode="auto">
            <a:xfrm flipH="1">
              <a:off x="1344" y="136"/>
              <a:ext cx="1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4" name="Line 14"/>
            <p:cNvSpPr>
              <a:spLocks noChangeShapeType="1"/>
            </p:cNvSpPr>
            <p:nvPr/>
          </p:nvSpPr>
          <p:spPr bwMode="auto">
            <a:xfrm flipH="1">
              <a:off x="1240" y="384"/>
              <a:ext cx="64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5" name="Line 15"/>
            <p:cNvSpPr>
              <a:spLocks noChangeShapeType="1"/>
            </p:cNvSpPr>
            <p:nvPr/>
          </p:nvSpPr>
          <p:spPr bwMode="auto">
            <a:xfrm>
              <a:off x="1552" y="296"/>
              <a:ext cx="224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6" name="Line 16"/>
            <p:cNvSpPr>
              <a:spLocks noChangeShapeType="1"/>
            </p:cNvSpPr>
            <p:nvPr/>
          </p:nvSpPr>
          <p:spPr bwMode="auto">
            <a:xfrm>
              <a:off x="1432" y="440"/>
              <a:ext cx="2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7" name="Line 17"/>
            <p:cNvSpPr>
              <a:spLocks noChangeShapeType="1"/>
            </p:cNvSpPr>
            <p:nvPr/>
          </p:nvSpPr>
          <p:spPr bwMode="auto">
            <a:xfrm flipV="1">
              <a:off x="1328" y="1192"/>
              <a:ext cx="72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8" name="Line 18"/>
            <p:cNvSpPr>
              <a:spLocks noChangeShapeType="1"/>
            </p:cNvSpPr>
            <p:nvPr/>
          </p:nvSpPr>
          <p:spPr bwMode="auto">
            <a:xfrm>
              <a:off x="1272" y="736"/>
              <a:ext cx="128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9" name="Line 19"/>
            <p:cNvSpPr>
              <a:spLocks noChangeShapeType="1"/>
            </p:cNvSpPr>
            <p:nvPr/>
          </p:nvSpPr>
          <p:spPr bwMode="auto">
            <a:xfrm>
              <a:off x="1752" y="488"/>
              <a:ext cx="64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0" name="Line 20"/>
            <p:cNvSpPr>
              <a:spLocks noChangeShapeType="1"/>
            </p:cNvSpPr>
            <p:nvPr/>
          </p:nvSpPr>
          <p:spPr bwMode="auto">
            <a:xfrm>
              <a:off x="1520" y="752"/>
              <a:ext cx="232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1" name="Line 21"/>
            <p:cNvSpPr>
              <a:spLocks noChangeShapeType="1"/>
            </p:cNvSpPr>
            <p:nvPr/>
          </p:nvSpPr>
          <p:spPr bwMode="auto">
            <a:xfrm>
              <a:off x="2192" y="392"/>
              <a:ext cx="16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2" name="Line 22"/>
            <p:cNvSpPr>
              <a:spLocks noChangeShapeType="1"/>
            </p:cNvSpPr>
            <p:nvPr/>
          </p:nvSpPr>
          <p:spPr bwMode="auto">
            <a:xfrm>
              <a:off x="1984" y="528"/>
              <a:ext cx="128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3" name="Line 23"/>
            <p:cNvSpPr>
              <a:spLocks noChangeShapeType="1"/>
            </p:cNvSpPr>
            <p:nvPr/>
          </p:nvSpPr>
          <p:spPr bwMode="auto">
            <a:xfrm>
              <a:off x="3048" y="448"/>
              <a:ext cx="184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4" name="Line 24"/>
            <p:cNvSpPr>
              <a:spLocks noChangeShapeType="1"/>
            </p:cNvSpPr>
            <p:nvPr/>
          </p:nvSpPr>
          <p:spPr bwMode="auto">
            <a:xfrm>
              <a:off x="3008" y="352"/>
              <a:ext cx="272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5" name="Line 25"/>
            <p:cNvSpPr>
              <a:spLocks noChangeShapeType="1"/>
            </p:cNvSpPr>
            <p:nvPr/>
          </p:nvSpPr>
          <p:spPr bwMode="auto">
            <a:xfrm>
              <a:off x="2000" y="128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6" name="Line 26"/>
            <p:cNvSpPr>
              <a:spLocks noChangeShapeType="1"/>
            </p:cNvSpPr>
            <p:nvPr/>
          </p:nvSpPr>
          <p:spPr bwMode="auto">
            <a:xfrm flipV="1">
              <a:off x="1736" y="1536"/>
              <a:ext cx="48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7" name="Line 27"/>
            <p:cNvSpPr>
              <a:spLocks noChangeShapeType="1"/>
            </p:cNvSpPr>
            <p:nvPr/>
          </p:nvSpPr>
          <p:spPr bwMode="auto">
            <a:xfrm>
              <a:off x="1496" y="1568"/>
              <a:ext cx="96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8" name="Line 28"/>
            <p:cNvSpPr>
              <a:spLocks noChangeShapeType="1"/>
            </p:cNvSpPr>
            <p:nvPr/>
          </p:nvSpPr>
          <p:spPr bwMode="auto">
            <a:xfrm>
              <a:off x="1992" y="888"/>
              <a:ext cx="104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99" name="Line 29"/>
            <p:cNvSpPr>
              <a:spLocks noChangeShapeType="1"/>
            </p:cNvSpPr>
            <p:nvPr/>
          </p:nvSpPr>
          <p:spPr bwMode="auto">
            <a:xfrm flipH="1">
              <a:off x="1592" y="944"/>
              <a:ext cx="24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00" name="Line 30"/>
            <p:cNvSpPr>
              <a:spLocks noChangeShapeType="1"/>
            </p:cNvSpPr>
            <p:nvPr/>
          </p:nvSpPr>
          <p:spPr bwMode="auto">
            <a:xfrm>
              <a:off x="3112" y="1120"/>
              <a:ext cx="5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01" name="Line 31"/>
            <p:cNvSpPr>
              <a:spLocks noChangeShapeType="1"/>
            </p:cNvSpPr>
            <p:nvPr/>
          </p:nvSpPr>
          <p:spPr bwMode="auto">
            <a:xfrm>
              <a:off x="3704" y="992"/>
              <a:ext cx="0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02" name="Line 32"/>
            <p:cNvSpPr>
              <a:spLocks noChangeShapeType="1"/>
            </p:cNvSpPr>
            <p:nvPr/>
          </p:nvSpPr>
          <p:spPr bwMode="auto">
            <a:xfrm>
              <a:off x="2536" y="616"/>
              <a:ext cx="288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2203" name="Group 33"/>
            <p:cNvGrpSpPr>
              <a:grpSpLocks/>
            </p:cNvGrpSpPr>
            <p:nvPr/>
          </p:nvGrpSpPr>
          <p:grpSpPr bwMode="auto">
            <a:xfrm>
              <a:off x="2608" y="872"/>
              <a:ext cx="936" cy="840"/>
              <a:chOff x="4464" y="1608"/>
              <a:chExt cx="936" cy="840"/>
            </a:xfrm>
          </p:grpSpPr>
          <p:sp>
            <p:nvSpPr>
              <p:cNvPr id="105761" name="Line 3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2" name="Line 3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3" name="Line 3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4" name="Line 3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5" name="Line 3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6" name="Line 3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7" name="Line 4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8" name="Line 4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9" name="Line 4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0" name="Line 4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1" name="Line 4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2" name="Line 4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3" name="Line 4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4" name="Line 4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5" name="Line 4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6" name="Line 4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7" name="Line 5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8" name="Line 5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79" name="Line 5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04" name="Group 53"/>
            <p:cNvGrpSpPr>
              <a:grpSpLocks/>
            </p:cNvGrpSpPr>
            <p:nvPr/>
          </p:nvGrpSpPr>
          <p:grpSpPr bwMode="auto">
            <a:xfrm rot="2278963">
              <a:off x="3240" y="688"/>
              <a:ext cx="936" cy="840"/>
              <a:chOff x="4464" y="1608"/>
              <a:chExt cx="936" cy="840"/>
            </a:xfrm>
          </p:grpSpPr>
          <p:sp>
            <p:nvSpPr>
              <p:cNvPr id="105742" name="Line 5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3" name="Line 5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4" name="Line 5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5" name="Line 5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6" name="Line 5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7" name="Line 5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8" name="Line 6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9" name="Line 6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0" name="Line 6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1" name="Line 6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2" name="Line 6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3" name="Line 6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4" name="Line 6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5" name="Line 6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6" name="Line 6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7" name="Line 6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8" name="Line 7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59" name="Line 7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60" name="Line 7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05" name="Group 73"/>
            <p:cNvGrpSpPr>
              <a:grpSpLocks/>
            </p:cNvGrpSpPr>
            <p:nvPr/>
          </p:nvGrpSpPr>
          <p:grpSpPr bwMode="auto">
            <a:xfrm>
              <a:off x="2088" y="400"/>
              <a:ext cx="936" cy="840"/>
              <a:chOff x="4464" y="1608"/>
              <a:chExt cx="936" cy="840"/>
            </a:xfrm>
          </p:grpSpPr>
          <p:sp>
            <p:nvSpPr>
              <p:cNvPr id="105723" name="Line 7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4" name="Line 7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5" name="Line 7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6" name="Line 7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7" name="Line 7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8" name="Line 7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9" name="Line 8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0" name="Line 8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1" name="Line 8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2" name="Line 8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3" name="Line 8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4" name="Line 8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5" name="Line 8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6" name="Line 8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7" name="Line 8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8" name="Line 8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39" name="Line 9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0" name="Line 9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41" name="Line 9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06" name="Group 93"/>
            <p:cNvGrpSpPr>
              <a:grpSpLocks/>
            </p:cNvGrpSpPr>
            <p:nvPr/>
          </p:nvGrpSpPr>
          <p:grpSpPr bwMode="auto">
            <a:xfrm>
              <a:off x="1080" y="1280"/>
              <a:ext cx="936" cy="840"/>
              <a:chOff x="4464" y="1608"/>
              <a:chExt cx="936" cy="840"/>
            </a:xfrm>
          </p:grpSpPr>
          <p:sp>
            <p:nvSpPr>
              <p:cNvPr id="105704" name="Line 9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5" name="Line 9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6" name="Line 9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7" name="Line 9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8" name="Line 9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9" name="Line 9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0" name="Line 10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1" name="Line 10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2" name="Line 10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3" name="Line 10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4" name="Line 10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5" name="Line 10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6" name="Line 10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7" name="Line 10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8" name="Line 10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19" name="Line 10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0" name="Line 11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1" name="Line 11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22" name="Line 11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07" name="Group 113"/>
            <p:cNvGrpSpPr>
              <a:grpSpLocks/>
            </p:cNvGrpSpPr>
            <p:nvPr/>
          </p:nvGrpSpPr>
          <p:grpSpPr bwMode="auto">
            <a:xfrm>
              <a:off x="2088" y="1336"/>
              <a:ext cx="936" cy="840"/>
              <a:chOff x="4464" y="1608"/>
              <a:chExt cx="936" cy="840"/>
            </a:xfrm>
          </p:grpSpPr>
          <p:sp>
            <p:nvSpPr>
              <p:cNvPr id="105685" name="Line 11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6" name="Line 11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7" name="Line 11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8" name="Line 11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9" name="Line 11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0" name="Line 11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1" name="Line 12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2" name="Line 12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3" name="Line 12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4" name="Line 12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5" name="Line 12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6" name="Line 12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7" name="Line 12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8" name="Line 12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99" name="Line 12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0" name="Line 12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1" name="Line 13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2" name="Line 13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703" name="Line 13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08" name="Group 133"/>
            <p:cNvGrpSpPr>
              <a:grpSpLocks/>
            </p:cNvGrpSpPr>
            <p:nvPr/>
          </p:nvGrpSpPr>
          <p:grpSpPr bwMode="auto">
            <a:xfrm>
              <a:off x="1744" y="1072"/>
              <a:ext cx="936" cy="840"/>
              <a:chOff x="4464" y="1608"/>
              <a:chExt cx="936" cy="840"/>
            </a:xfrm>
          </p:grpSpPr>
          <p:sp>
            <p:nvSpPr>
              <p:cNvPr id="105666" name="Line 13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7" name="Line 13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8" name="Line 13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9" name="Line 13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0" name="Line 13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1" name="Line 13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2" name="Line 14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3" name="Line 14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4" name="Line 14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5" name="Line 14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6" name="Line 14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7" name="Line 14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8" name="Line 14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79" name="Line 14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0" name="Line 14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1" name="Line 14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2" name="Line 15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3" name="Line 15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84" name="Line 15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09" name="Group 153"/>
            <p:cNvGrpSpPr>
              <a:grpSpLocks/>
            </p:cNvGrpSpPr>
            <p:nvPr/>
          </p:nvGrpSpPr>
          <p:grpSpPr bwMode="auto">
            <a:xfrm>
              <a:off x="3360" y="1248"/>
              <a:ext cx="936" cy="840"/>
              <a:chOff x="4464" y="1608"/>
              <a:chExt cx="936" cy="840"/>
            </a:xfrm>
          </p:grpSpPr>
          <p:sp>
            <p:nvSpPr>
              <p:cNvPr id="105647" name="Line 15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8" name="Line 15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9" name="Line 15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0" name="Line 15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1" name="Line 15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2" name="Line 15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3" name="Line 16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4" name="Line 16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5" name="Line 16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6" name="Line 16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7" name="Line 16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8" name="Line 16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59" name="Line 16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0" name="Line 16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1" name="Line 16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2" name="Line 16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3" name="Line 17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4" name="Line 17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65" name="Line 17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0" name="Group 173"/>
            <p:cNvGrpSpPr>
              <a:grpSpLocks/>
            </p:cNvGrpSpPr>
            <p:nvPr/>
          </p:nvGrpSpPr>
          <p:grpSpPr bwMode="auto">
            <a:xfrm>
              <a:off x="2664" y="1784"/>
              <a:ext cx="928" cy="888"/>
              <a:chOff x="4464" y="1608"/>
              <a:chExt cx="936" cy="840"/>
            </a:xfrm>
          </p:grpSpPr>
          <p:sp>
            <p:nvSpPr>
              <p:cNvPr id="105628" name="Line 17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9" name="Line 17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0" name="Line 17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1" name="Line 17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2" name="Line 17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3" name="Line 17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4" name="Line 18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5" name="Line 18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6" name="Line 18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7" name="Line 18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8" name="Line 18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39" name="Line 18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0" name="Line 18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1" name="Line 18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2" name="Line 18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3" name="Line 18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4" name="Line 19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5" name="Line 19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46" name="Line 19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1" name="Group 193"/>
            <p:cNvGrpSpPr>
              <a:grpSpLocks/>
            </p:cNvGrpSpPr>
            <p:nvPr/>
          </p:nvGrpSpPr>
          <p:grpSpPr bwMode="auto">
            <a:xfrm>
              <a:off x="2528" y="3344"/>
              <a:ext cx="936" cy="840"/>
              <a:chOff x="4464" y="1608"/>
              <a:chExt cx="936" cy="840"/>
            </a:xfrm>
          </p:grpSpPr>
          <p:sp>
            <p:nvSpPr>
              <p:cNvPr id="105609" name="Line 19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0" name="Line 19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1" name="Line 19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2" name="Line 19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3" name="Line 19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4" name="Line 19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5" name="Line 20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6" name="Line 20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7" name="Line 20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8" name="Line 20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19" name="Line 20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0" name="Line 20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1" name="Line 20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2" name="Line 20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3" name="Line 20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4" name="Line 20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5" name="Line 21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6" name="Line 21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27" name="Line 21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2" name="Group 213"/>
            <p:cNvGrpSpPr>
              <a:grpSpLocks/>
            </p:cNvGrpSpPr>
            <p:nvPr/>
          </p:nvGrpSpPr>
          <p:grpSpPr bwMode="auto">
            <a:xfrm>
              <a:off x="1856" y="2264"/>
              <a:ext cx="936" cy="840"/>
              <a:chOff x="4464" y="1608"/>
              <a:chExt cx="936" cy="840"/>
            </a:xfrm>
          </p:grpSpPr>
          <p:sp>
            <p:nvSpPr>
              <p:cNvPr id="105590" name="Line 21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1" name="Line 21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2" name="Line 21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3" name="Line 21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4" name="Line 21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5" name="Line 21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6" name="Line 22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7" name="Line 22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8" name="Line 22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99" name="Line 22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0" name="Line 22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1" name="Line 22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2" name="Line 22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3" name="Line 22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4" name="Line 22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5" name="Line 22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6" name="Line 23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7" name="Line 23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608" name="Line 23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3" name="Group 233"/>
            <p:cNvGrpSpPr>
              <a:grpSpLocks/>
            </p:cNvGrpSpPr>
            <p:nvPr/>
          </p:nvGrpSpPr>
          <p:grpSpPr bwMode="auto">
            <a:xfrm rot="2386237">
              <a:off x="3272" y="1904"/>
              <a:ext cx="936" cy="840"/>
              <a:chOff x="4464" y="1608"/>
              <a:chExt cx="936" cy="840"/>
            </a:xfrm>
          </p:grpSpPr>
          <p:sp>
            <p:nvSpPr>
              <p:cNvPr id="105571" name="Line 23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2" name="Line 23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3" name="Line 23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4" name="Line 23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5" name="Line 23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6" name="Line 23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7" name="Line 24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8" name="Line 24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9" name="Line 24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0" name="Line 24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1" name="Line 24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2" name="Line 24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3" name="Line 24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4" name="Line 24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5" name="Line 24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6" name="Line 24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7" name="Line 25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8" name="Line 25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89" name="Line 25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4" name="Group 253"/>
            <p:cNvGrpSpPr>
              <a:grpSpLocks/>
            </p:cNvGrpSpPr>
            <p:nvPr/>
          </p:nvGrpSpPr>
          <p:grpSpPr bwMode="auto">
            <a:xfrm rot="-1967941">
              <a:off x="3504" y="1456"/>
              <a:ext cx="936" cy="840"/>
              <a:chOff x="4464" y="1608"/>
              <a:chExt cx="936" cy="840"/>
            </a:xfrm>
          </p:grpSpPr>
          <p:sp>
            <p:nvSpPr>
              <p:cNvPr id="105552" name="Line 25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3" name="Line 25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4" name="Line 25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5" name="Line 25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6" name="Line 25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7" name="Line 25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8" name="Line 26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9" name="Line 26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0" name="Line 26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1" name="Line 26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2" name="Line 26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3" name="Line 26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4" name="Line 26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5" name="Line 26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6" name="Line 26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7" name="Line 26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8" name="Line 27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69" name="Line 27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70" name="Line 27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5" name="Group 273"/>
            <p:cNvGrpSpPr>
              <a:grpSpLocks/>
            </p:cNvGrpSpPr>
            <p:nvPr/>
          </p:nvGrpSpPr>
          <p:grpSpPr bwMode="auto">
            <a:xfrm>
              <a:off x="2888" y="2512"/>
              <a:ext cx="936" cy="840"/>
              <a:chOff x="4464" y="1608"/>
              <a:chExt cx="936" cy="840"/>
            </a:xfrm>
          </p:grpSpPr>
          <p:sp>
            <p:nvSpPr>
              <p:cNvPr id="105533" name="Line 27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4" name="Line 27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5" name="Line 27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6" name="Line 27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7" name="Line 27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8" name="Line 27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9" name="Line 28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0" name="Line 28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1" name="Line 28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2" name="Line 28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3" name="Line 28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4" name="Line 28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5" name="Line 28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6" name="Line 28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7" name="Line 28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8" name="Line 28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49" name="Line 29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0" name="Line 29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51" name="Line 29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6" name="Group 293"/>
            <p:cNvGrpSpPr>
              <a:grpSpLocks/>
            </p:cNvGrpSpPr>
            <p:nvPr/>
          </p:nvGrpSpPr>
          <p:grpSpPr bwMode="auto">
            <a:xfrm>
              <a:off x="2944" y="2672"/>
              <a:ext cx="936" cy="840"/>
              <a:chOff x="4464" y="1608"/>
              <a:chExt cx="936" cy="840"/>
            </a:xfrm>
          </p:grpSpPr>
          <p:sp>
            <p:nvSpPr>
              <p:cNvPr id="105514" name="Line 29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5" name="Line 29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6" name="Line 29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7" name="Line 29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8" name="Line 29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9" name="Line 29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0" name="Line 30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1" name="Line 30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2" name="Line 30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3" name="Line 30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4" name="Line 30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5" name="Line 30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6" name="Line 30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7" name="Line 30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8" name="Line 30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29" name="Line 30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0" name="Line 31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1" name="Line 31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32" name="Line 31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7" name="Group 313"/>
            <p:cNvGrpSpPr>
              <a:grpSpLocks/>
            </p:cNvGrpSpPr>
            <p:nvPr/>
          </p:nvGrpSpPr>
          <p:grpSpPr bwMode="auto">
            <a:xfrm>
              <a:off x="1080" y="480"/>
              <a:ext cx="936" cy="840"/>
              <a:chOff x="4464" y="1608"/>
              <a:chExt cx="936" cy="840"/>
            </a:xfrm>
          </p:grpSpPr>
          <p:sp>
            <p:nvSpPr>
              <p:cNvPr id="105495" name="Line 31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6" name="Line 31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7" name="Line 31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8" name="Line 31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9" name="Line 31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0" name="Line 31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1" name="Line 32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2" name="Line 32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3" name="Line 32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4" name="Line 32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5" name="Line 32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6" name="Line 32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7" name="Line 32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8" name="Line 32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09" name="Line 32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0" name="Line 32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1" name="Line 33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2" name="Line 33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513" name="Line 33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8" name="Group 333"/>
            <p:cNvGrpSpPr>
              <a:grpSpLocks/>
            </p:cNvGrpSpPr>
            <p:nvPr/>
          </p:nvGrpSpPr>
          <p:grpSpPr bwMode="auto">
            <a:xfrm>
              <a:off x="1600" y="232"/>
              <a:ext cx="936" cy="840"/>
              <a:chOff x="4464" y="1608"/>
              <a:chExt cx="936" cy="840"/>
            </a:xfrm>
          </p:grpSpPr>
          <p:sp>
            <p:nvSpPr>
              <p:cNvPr id="105476" name="Line 33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7" name="Line 33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8" name="Line 33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9" name="Line 33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0" name="Line 33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1" name="Line 33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2" name="Line 34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3" name="Line 34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4" name="Line 34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5" name="Line 34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6" name="Line 34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7" name="Line 34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8" name="Line 34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89" name="Line 34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0" name="Line 34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1" name="Line 34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2" name="Line 35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3" name="Line 35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94" name="Line 35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19" name="Group 353"/>
            <p:cNvGrpSpPr>
              <a:grpSpLocks/>
            </p:cNvGrpSpPr>
            <p:nvPr/>
          </p:nvGrpSpPr>
          <p:grpSpPr bwMode="auto">
            <a:xfrm rot="-2281047">
              <a:off x="2496" y="336"/>
              <a:ext cx="936" cy="840"/>
              <a:chOff x="4464" y="1608"/>
              <a:chExt cx="936" cy="840"/>
            </a:xfrm>
          </p:grpSpPr>
          <p:sp>
            <p:nvSpPr>
              <p:cNvPr id="93169" name="Line 35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0" name="Line 35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1" name="Line 35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2" name="Line 35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3" name="Line 35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4" name="Line 35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5" name="Line 36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6" name="Line 36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7" name="Line 36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8" name="Line 36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79" name="Line 36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80" name="Line 36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81" name="Line 36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82" name="Line 36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83" name="Line 36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2" name="Line 36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3" name="Line 37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4" name="Line 37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475" name="Line 37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20" name="Group 373"/>
            <p:cNvGrpSpPr>
              <a:grpSpLocks/>
            </p:cNvGrpSpPr>
            <p:nvPr/>
          </p:nvGrpSpPr>
          <p:grpSpPr bwMode="auto">
            <a:xfrm>
              <a:off x="1944" y="1792"/>
              <a:ext cx="936" cy="840"/>
              <a:chOff x="4464" y="1608"/>
              <a:chExt cx="936" cy="840"/>
            </a:xfrm>
          </p:grpSpPr>
          <p:sp>
            <p:nvSpPr>
              <p:cNvPr id="93150" name="Line 374"/>
              <p:cNvSpPr>
                <a:spLocks noChangeShapeType="1"/>
              </p:cNvSpPr>
              <p:nvPr/>
            </p:nvSpPr>
            <p:spPr bwMode="auto">
              <a:xfrm>
                <a:off x="4504" y="1976"/>
                <a:ext cx="12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1" name="Line 375"/>
              <p:cNvSpPr>
                <a:spLocks noChangeShapeType="1"/>
              </p:cNvSpPr>
              <p:nvPr/>
            </p:nvSpPr>
            <p:spPr bwMode="auto">
              <a:xfrm>
                <a:off x="4616" y="1936"/>
                <a:ext cx="26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2" name="Line 376"/>
              <p:cNvSpPr>
                <a:spLocks noChangeShapeType="1"/>
              </p:cNvSpPr>
              <p:nvPr/>
            </p:nvSpPr>
            <p:spPr bwMode="auto">
              <a:xfrm>
                <a:off x="4464" y="2184"/>
                <a:ext cx="3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3" name="Line 377"/>
              <p:cNvSpPr>
                <a:spLocks noChangeShapeType="1"/>
              </p:cNvSpPr>
              <p:nvPr/>
            </p:nvSpPr>
            <p:spPr bwMode="auto">
              <a:xfrm>
                <a:off x="4736" y="1832"/>
                <a:ext cx="64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4" name="Line 378"/>
              <p:cNvSpPr>
                <a:spLocks noChangeShapeType="1"/>
              </p:cNvSpPr>
              <p:nvPr/>
            </p:nvSpPr>
            <p:spPr bwMode="auto">
              <a:xfrm flipV="1">
                <a:off x="4480" y="1608"/>
                <a:ext cx="360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5" name="Line 379"/>
              <p:cNvSpPr>
                <a:spLocks noChangeShapeType="1"/>
              </p:cNvSpPr>
              <p:nvPr/>
            </p:nvSpPr>
            <p:spPr bwMode="auto">
              <a:xfrm>
                <a:off x="4640" y="1616"/>
                <a:ext cx="26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6" name="Line 380"/>
              <p:cNvSpPr>
                <a:spLocks noChangeShapeType="1"/>
              </p:cNvSpPr>
              <p:nvPr/>
            </p:nvSpPr>
            <p:spPr bwMode="auto">
              <a:xfrm flipV="1">
                <a:off x="4592" y="2168"/>
                <a:ext cx="32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7" name="Line 381"/>
              <p:cNvSpPr>
                <a:spLocks noChangeShapeType="1"/>
              </p:cNvSpPr>
              <p:nvPr/>
            </p:nvSpPr>
            <p:spPr bwMode="auto">
              <a:xfrm>
                <a:off x="4960" y="1704"/>
                <a:ext cx="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8" name="Line 382"/>
              <p:cNvSpPr>
                <a:spLocks noChangeShapeType="1"/>
              </p:cNvSpPr>
              <p:nvPr/>
            </p:nvSpPr>
            <p:spPr bwMode="auto">
              <a:xfrm flipV="1">
                <a:off x="5112" y="1816"/>
                <a:ext cx="20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59" name="Line 383"/>
              <p:cNvSpPr>
                <a:spLocks noChangeShapeType="1"/>
              </p:cNvSpPr>
              <p:nvPr/>
            </p:nvSpPr>
            <p:spPr bwMode="auto">
              <a:xfrm>
                <a:off x="4944" y="1664"/>
                <a:ext cx="45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0" name="Line 384"/>
              <p:cNvSpPr>
                <a:spLocks noChangeShapeType="1"/>
              </p:cNvSpPr>
              <p:nvPr/>
            </p:nvSpPr>
            <p:spPr bwMode="auto">
              <a:xfrm flipH="1" flipV="1">
                <a:off x="5016" y="2208"/>
                <a:ext cx="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1" name="Line 385"/>
              <p:cNvSpPr>
                <a:spLocks noChangeShapeType="1"/>
              </p:cNvSpPr>
              <p:nvPr/>
            </p:nvSpPr>
            <p:spPr bwMode="auto">
              <a:xfrm flipV="1">
                <a:off x="4960" y="2048"/>
                <a:ext cx="296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2" name="Line 386"/>
              <p:cNvSpPr>
                <a:spLocks noChangeShapeType="1"/>
              </p:cNvSpPr>
              <p:nvPr/>
            </p:nvSpPr>
            <p:spPr bwMode="auto">
              <a:xfrm>
                <a:off x="5056" y="1872"/>
                <a:ext cx="1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3" name="Line 387"/>
              <p:cNvSpPr>
                <a:spLocks noChangeShapeType="1"/>
              </p:cNvSpPr>
              <p:nvPr/>
            </p:nvSpPr>
            <p:spPr bwMode="auto">
              <a:xfrm flipH="1" flipV="1">
                <a:off x="4680" y="2072"/>
                <a:ext cx="25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4" name="Line 388"/>
              <p:cNvSpPr>
                <a:spLocks noChangeShapeType="1"/>
              </p:cNvSpPr>
              <p:nvPr/>
            </p:nvSpPr>
            <p:spPr bwMode="auto">
              <a:xfrm flipV="1">
                <a:off x="4568" y="1624"/>
                <a:ext cx="192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5" name="Line 389"/>
              <p:cNvSpPr>
                <a:spLocks noChangeShapeType="1"/>
              </p:cNvSpPr>
              <p:nvPr/>
            </p:nvSpPr>
            <p:spPr bwMode="auto">
              <a:xfrm flipH="1">
                <a:off x="4992" y="1728"/>
                <a:ext cx="208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6" name="Line 390"/>
              <p:cNvSpPr>
                <a:spLocks noChangeShapeType="1"/>
              </p:cNvSpPr>
              <p:nvPr/>
            </p:nvSpPr>
            <p:spPr bwMode="auto">
              <a:xfrm flipH="1">
                <a:off x="5168" y="1760"/>
                <a:ext cx="4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7" name="Line 391"/>
              <p:cNvSpPr>
                <a:spLocks noChangeShapeType="1"/>
              </p:cNvSpPr>
              <p:nvPr/>
            </p:nvSpPr>
            <p:spPr bwMode="auto">
              <a:xfrm>
                <a:off x="4600" y="1704"/>
                <a:ext cx="424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68" name="Line 392"/>
              <p:cNvSpPr>
                <a:spLocks noChangeShapeType="1"/>
              </p:cNvSpPr>
              <p:nvPr/>
            </p:nvSpPr>
            <p:spPr bwMode="auto">
              <a:xfrm flipV="1">
                <a:off x="4776" y="2176"/>
                <a:ext cx="416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2221" name="Line 393"/>
            <p:cNvSpPr>
              <a:spLocks noChangeShapeType="1"/>
            </p:cNvSpPr>
            <p:nvPr/>
          </p:nvSpPr>
          <p:spPr bwMode="auto">
            <a:xfrm>
              <a:off x="1720" y="3296"/>
              <a:ext cx="27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2" name="Line 394"/>
            <p:cNvSpPr>
              <a:spLocks noChangeShapeType="1"/>
            </p:cNvSpPr>
            <p:nvPr/>
          </p:nvSpPr>
          <p:spPr bwMode="auto">
            <a:xfrm flipV="1">
              <a:off x="1792" y="3248"/>
              <a:ext cx="160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3" name="Line 395"/>
            <p:cNvSpPr>
              <a:spLocks noChangeShapeType="1"/>
            </p:cNvSpPr>
            <p:nvPr/>
          </p:nvSpPr>
          <p:spPr bwMode="auto">
            <a:xfrm>
              <a:off x="1744" y="3288"/>
              <a:ext cx="72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4" name="Line 396"/>
            <p:cNvSpPr>
              <a:spLocks noChangeShapeType="1"/>
            </p:cNvSpPr>
            <p:nvPr/>
          </p:nvSpPr>
          <p:spPr bwMode="auto">
            <a:xfrm flipH="1" flipV="1">
              <a:off x="1848" y="3344"/>
              <a:ext cx="168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5" name="Line 397"/>
            <p:cNvSpPr>
              <a:spLocks noChangeShapeType="1"/>
            </p:cNvSpPr>
            <p:nvPr/>
          </p:nvSpPr>
          <p:spPr bwMode="auto">
            <a:xfrm flipH="1">
              <a:off x="1856" y="3104"/>
              <a:ext cx="136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6" name="Line 398"/>
            <p:cNvSpPr>
              <a:spLocks noChangeShapeType="1"/>
            </p:cNvSpPr>
            <p:nvPr/>
          </p:nvSpPr>
          <p:spPr bwMode="auto">
            <a:xfrm flipH="1">
              <a:off x="2008" y="3168"/>
              <a:ext cx="48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7" name="Line 399"/>
            <p:cNvSpPr>
              <a:spLocks noChangeShapeType="1"/>
            </p:cNvSpPr>
            <p:nvPr/>
          </p:nvSpPr>
          <p:spPr bwMode="auto">
            <a:xfrm>
              <a:off x="1968" y="3504"/>
              <a:ext cx="24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8" name="Line 400"/>
            <p:cNvSpPr>
              <a:spLocks noChangeShapeType="1"/>
            </p:cNvSpPr>
            <p:nvPr/>
          </p:nvSpPr>
          <p:spPr bwMode="auto">
            <a:xfrm flipV="1">
              <a:off x="2168" y="324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29" name="Line 401"/>
            <p:cNvSpPr>
              <a:spLocks noChangeShapeType="1"/>
            </p:cNvSpPr>
            <p:nvPr/>
          </p:nvSpPr>
          <p:spPr bwMode="auto">
            <a:xfrm>
              <a:off x="2064" y="3376"/>
              <a:ext cx="30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0" name="Line 402"/>
            <p:cNvSpPr>
              <a:spLocks noChangeShapeType="1"/>
            </p:cNvSpPr>
            <p:nvPr/>
          </p:nvSpPr>
          <p:spPr bwMode="auto">
            <a:xfrm>
              <a:off x="2160" y="3064"/>
              <a:ext cx="224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1" name="Line 403"/>
            <p:cNvSpPr>
              <a:spLocks noChangeShapeType="1"/>
            </p:cNvSpPr>
            <p:nvPr/>
          </p:nvSpPr>
          <p:spPr bwMode="auto">
            <a:xfrm>
              <a:off x="2712" y="2784"/>
              <a:ext cx="5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2" name="Line 404"/>
            <p:cNvSpPr>
              <a:spLocks noChangeShapeType="1"/>
            </p:cNvSpPr>
            <p:nvPr/>
          </p:nvSpPr>
          <p:spPr bwMode="auto">
            <a:xfrm>
              <a:off x="2544" y="2600"/>
              <a:ext cx="144" cy="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3" name="Line 405"/>
            <p:cNvSpPr>
              <a:spLocks noChangeShapeType="1"/>
            </p:cNvSpPr>
            <p:nvPr/>
          </p:nvSpPr>
          <p:spPr bwMode="auto">
            <a:xfrm>
              <a:off x="3088" y="1400"/>
              <a:ext cx="144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4" name="Line 406"/>
            <p:cNvSpPr>
              <a:spLocks noChangeShapeType="1"/>
            </p:cNvSpPr>
            <p:nvPr/>
          </p:nvSpPr>
          <p:spPr bwMode="auto">
            <a:xfrm>
              <a:off x="2424" y="3176"/>
              <a:ext cx="344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5" name="Line 407"/>
            <p:cNvSpPr>
              <a:spLocks noChangeShapeType="1"/>
            </p:cNvSpPr>
            <p:nvPr/>
          </p:nvSpPr>
          <p:spPr bwMode="auto">
            <a:xfrm>
              <a:off x="1280" y="2112"/>
              <a:ext cx="272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6" name="Line 408"/>
            <p:cNvSpPr>
              <a:spLocks noChangeShapeType="1"/>
            </p:cNvSpPr>
            <p:nvPr/>
          </p:nvSpPr>
          <p:spPr bwMode="auto">
            <a:xfrm>
              <a:off x="1040" y="1648"/>
              <a:ext cx="56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7" name="Line 409"/>
            <p:cNvSpPr>
              <a:spLocks noChangeShapeType="1"/>
            </p:cNvSpPr>
            <p:nvPr/>
          </p:nvSpPr>
          <p:spPr bwMode="auto">
            <a:xfrm flipH="1">
              <a:off x="1176" y="1272"/>
              <a:ext cx="32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8" name="Line 410"/>
            <p:cNvSpPr>
              <a:spLocks noChangeShapeType="1"/>
            </p:cNvSpPr>
            <p:nvPr/>
          </p:nvSpPr>
          <p:spPr bwMode="auto">
            <a:xfrm flipH="1">
              <a:off x="4096" y="1824"/>
              <a:ext cx="1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39" name="Line 411"/>
            <p:cNvSpPr>
              <a:spLocks noChangeShapeType="1"/>
            </p:cNvSpPr>
            <p:nvPr/>
          </p:nvSpPr>
          <p:spPr bwMode="auto">
            <a:xfrm flipH="1">
              <a:off x="3136" y="3224"/>
              <a:ext cx="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40" name="Line 412"/>
            <p:cNvSpPr>
              <a:spLocks noChangeShapeType="1"/>
            </p:cNvSpPr>
            <p:nvPr/>
          </p:nvSpPr>
          <p:spPr bwMode="auto">
            <a:xfrm flipH="1">
              <a:off x="2032" y="2528"/>
              <a:ext cx="72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41" name="Line 413"/>
            <p:cNvSpPr>
              <a:spLocks noChangeShapeType="1"/>
            </p:cNvSpPr>
            <p:nvPr/>
          </p:nvSpPr>
          <p:spPr bwMode="auto">
            <a:xfrm flipH="1">
              <a:off x="2104" y="2728"/>
              <a:ext cx="24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42" name="Line 414"/>
            <p:cNvSpPr>
              <a:spLocks noChangeShapeType="1"/>
            </p:cNvSpPr>
            <p:nvPr/>
          </p:nvSpPr>
          <p:spPr bwMode="auto">
            <a:xfrm>
              <a:off x="2168" y="3232"/>
              <a:ext cx="336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2243" name="Group 415"/>
            <p:cNvGrpSpPr>
              <a:grpSpLocks/>
            </p:cNvGrpSpPr>
            <p:nvPr/>
          </p:nvGrpSpPr>
          <p:grpSpPr bwMode="auto">
            <a:xfrm>
              <a:off x="1296" y="368"/>
              <a:ext cx="752" cy="712"/>
              <a:chOff x="152" y="2672"/>
              <a:chExt cx="752" cy="712"/>
            </a:xfrm>
          </p:grpSpPr>
          <p:sp>
            <p:nvSpPr>
              <p:cNvPr id="93123" name="Line 416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4" name="Line 417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5" name="Line 418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6" name="Line 419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7" name="Line 420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8" name="Line 421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9" name="Line 422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0" name="Line 423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1" name="Line 424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2" name="Line 425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3" name="Line 426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4" name="Line 427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5" name="Line 428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6" name="Line 429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7" name="Line 430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8" name="Line 431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39" name="Line 432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0" name="Line 433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1" name="Line 434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2" name="Line 435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3" name="Line 436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4" name="Line 437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5" name="Line 438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6" name="Line 439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7" name="Line 440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8" name="Line 441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49" name="Line 442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44" name="Group 443"/>
            <p:cNvGrpSpPr>
              <a:grpSpLocks/>
            </p:cNvGrpSpPr>
            <p:nvPr/>
          </p:nvGrpSpPr>
          <p:grpSpPr bwMode="auto">
            <a:xfrm>
              <a:off x="2120" y="2712"/>
              <a:ext cx="752" cy="712"/>
              <a:chOff x="152" y="2672"/>
              <a:chExt cx="752" cy="712"/>
            </a:xfrm>
          </p:grpSpPr>
          <p:sp>
            <p:nvSpPr>
              <p:cNvPr id="93096" name="Line 444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7" name="Line 445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8" name="Line 446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9" name="Line 447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0" name="Line 448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1" name="Line 449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2" name="Line 450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3" name="Line 451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4" name="Line 452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5" name="Line 453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6" name="Line 454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7" name="Line 455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8" name="Line 456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09" name="Line 457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0" name="Line 458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1" name="Line 459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2" name="Line 460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3" name="Line 461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4" name="Line 462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5" name="Line 463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6" name="Line 464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7" name="Line 465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8" name="Line 466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19" name="Line 467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0" name="Line 468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1" name="Line 469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122" name="Line 470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45" name="Group 471"/>
            <p:cNvGrpSpPr>
              <a:grpSpLocks/>
            </p:cNvGrpSpPr>
            <p:nvPr/>
          </p:nvGrpSpPr>
          <p:grpSpPr bwMode="auto">
            <a:xfrm>
              <a:off x="2272" y="2992"/>
              <a:ext cx="752" cy="712"/>
              <a:chOff x="152" y="2672"/>
              <a:chExt cx="752" cy="712"/>
            </a:xfrm>
          </p:grpSpPr>
          <p:sp>
            <p:nvSpPr>
              <p:cNvPr id="93069" name="Line 472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0" name="Line 473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1" name="Line 474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2" name="Line 475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3" name="Line 476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4" name="Line 477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5" name="Line 478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6" name="Line 479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7" name="Line 480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8" name="Line 481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79" name="Line 482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0" name="Line 483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1" name="Line 484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2" name="Line 485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3" name="Line 486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4" name="Line 487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5" name="Line 488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6" name="Line 489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7" name="Line 490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8" name="Line 491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89" name="Line 492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0" name="Line 493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1" name="Line 494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2" name="Line 495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3" name="Line 496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4" name="Line 497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95" name="Line 498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46" name="Group 499"/>
            <p:cNvGrpSpPr>
              <a:grpSpLocks/>
            </p:cNvGrpSpPr>
            <p:nvPr/>
          </p:nvGrpSpPr>
          <p:grpSpPr bwMode="auto">
            <a:xfrm>
              <a:off x="2328" y="1248"/>
              <a:ext cx="752" cy="712"/>
              <a:chOff x="152" y="2672"/>
              <a:chExt cx="752" cy="712"/>
            </a:xfrm>
          </p:grpSpPr>
          <p:sp>
            <p:nvSpPr>
              <p:cNvPr id="93042" name="Line 500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3" name="Line 501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4" name="Line 502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5" name="Line 503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6" name="Line 504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7" name="Line 505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8" name="Line 506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9" name="Line 507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0" name="Line 508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1" name="Line 509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2" name="Line 510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3" name="Line 511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4" name="Line 512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5" name="Line 513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6" name="Line 514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7" name="Line 515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8" name="Line 516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59" name="Line 517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0" name="Line 518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1" name="Line 519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2" name="Line 520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3" name="Line 521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4" name="Line 522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5" name="Line 523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6" name="Line 524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7" name="Line 525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68" name="Line 526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47" name="Group 527"/>
            <p:cNvGrpSpPr>
              <a:grpSpLocks/>
            </p:cNvGrpSpPr>
            <p:nvPr/>
          </p:nvGrpSpPr>
          <p:grpSpPr bwMode="auto">
            <a:xfrm>
              <a:off x="1408" y="1528"/>
              <a:ext cx="752" cy="712"/>
              <a:chOff x="152" y="2672"/>
              <a:chExt cx="752" cy="712"/>
            </a:xfrm>
          </p:grpSpPr>
          <p:sp>
            <p:nvSpPr>
              <p:cNvPr id="93015" name="Line 528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6" name="Line 529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7" name="Line 530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8" name="Line 531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9" name="Line 532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0" name="Line 533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1" name="Line 534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2" name="Line 535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3" name="Line 536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4" name="Line 537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5" name="Line 538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6" name="Line 539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7" name="Line 540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8" name="Line 541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29" name="Line 542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0" name="Line 543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1" name="Line 544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2" name="Line 545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3" name="Line 546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4" name="Line 547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5" name="Line 548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6" name="Line 549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7" name="Line 550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8" name="Line 551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39" name="Line 552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0" name="Line 553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41" name="Line 554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48" name="Group 555"/>
            <p:cNvGrpSpPr>
              <a:grpSpLocks/>
            </p:cNvGrpSpPr>
            <p:nvPr/>
          </p:nvGrpSpPr>
          <p:grpSpPr bwMode="auto">
            <a:xfrm>
              <a:off x="1648" y="1160"/>
              <a:ext cx="752" cy="712"/>
              <a:chOff x="152" y="2672"/>
              <a:chExt cx="752" cy="712"/>
            </a:xfrm>
          </p:grpSpPr>
          <p:sp>
            <p:nvSpPr>
              <p:cNvPr id="92988" name="Line 556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9" name="Line 557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0" name="Line 558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1" name="Line 559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2" name="Line 560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3" name="Line 561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4" name="Line 562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5" name="Line 563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6" name="Line 564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7" name="Line 565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8" name="Line 566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99" name="Line 567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0" name="Line 568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1" name="Line 569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2" name="Line 570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3" name="Line 571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4" name="Line 572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5" name="Line 573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6" name="Line 574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7" name="Line 575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8" name="Line 576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09" name="Line 577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0" name="Line 578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1" name="Line 579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2" name="Line 580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3" name="Line 581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014" name="Line 582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49" name="Group 583"/>
            <p:cNvGrpSpPr>
              <a:grpSpLocks/>
            </p:cNvGrpSpPr>
            <p:nvPr/>
          </p:nvGrpSpPr>
          <p:grpSpPr bwMode="auto">
            <a:xfrm>
              <a:off x="2784" y="816"/>
              <a:ext cx="752" cy="712"/>
              <a:chOff x="152" y="2672"/>
              <a:chExt cx="752" cy="712"/>
            </a:xfrm>
          </p:grpSpPr>
          <p:sp>
            <p:nvSpPr>
              <p:cNvPr id="92961" name="Line 584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2" name="Line 585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3" name="Line 586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4" name="Line 587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5" name="Line 588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6" name="Line 589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7" name="Line 590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8" name="Line 591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9" name="Line 592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0" name="Line 593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1" name="Line 594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2" name="Line 595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3" name="Line 596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4" name="Line 597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5" name="Line 598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6" name="Line 599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7" name="Line 600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8" name="Line 601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79" name="Line 602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0" name="Line 603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1" name="Line 604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2" name="Line 605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3" name="Line 606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4" name="Line 607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5" name="Line 608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6" name="Line 609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87" name="Line 610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0" name="Group 611"/>
            <p:cNvGrpSpPr>
              <a:grpSpLocks/>
            </p:cNvGrpSpPr>
            <p:nvPr/>
          </p:nvGrpSpPr>
          <p:grpSpPr bwMode="auto">
            <a:xfrm>
              <a:off x="3072" y="2416"/>
              <a:ext cx="752" cy="712"/>
              <a:chOff x="152" y="2672"/>
              <a:chExt cx="752" cy="712"/>
            </a:xfrm>
          </p:grpSpPr>
          <p:sp>
            <p:nvSpPr>
              <p:cNvPr id="92934" name="Line 612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5" name="Line 613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6" name="Line 614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7" name="Line 615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8" name="Line 616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9" name="Line 617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0" name="Line 618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1" name="Line 619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2" name="Line 620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3" name="Line 621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4" name="Line 622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5" name="Line 623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6" name="Line 624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7" name="Line 625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8" name="Line 626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49" name="Line 627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0" name="Line 628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1" name="Line 629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2" name="Line 630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3" name="Line 631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4" name="Line 632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5" name="Line 633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6" name="Line 634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7" name="Line 635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8" name="Line 636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59" name="Line 637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60" name="Line 638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1" name="Group 639"/>
            <p:cNvGrpSpPr>
              <a:grpSpLocks/>
            </p:cNvGrpSpPr>
            <p:nvPr/>
          </p:nvGrpSpPr>
          <p:grpSpPr bwMode="auto">
            <a:xfrm>
              <a:off x="3456" y="1888"/>
              <a:ext cx="752" cy="712"/>
              <a:chOff x="152" y="2672"/>
              <a:chExt cx="752" cy="712"/>
            </a:xfrm>
          </p:grpSpPr>
          <p:sp>
            <p:nvSpPr>
              <p:cNvPr id="92907" name="Line 640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8" name="Line 641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9" name="Line 642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0" name="Line 643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1" name="Line 644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2" name="Line 645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3" name="Line 646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4" name="Line 647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5" name="Line 648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6" name="Line 649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7" name="Line 650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8" name="Line 651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19" name="Line 652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0" name="Line 653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1" name="Line 654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2" name="Line 655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3" name="Line 656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4" name="Line 657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5" name="Line 658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6" name="Line 659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7" name="Line 660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8" name="Line 661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29" name="Line 662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0" name="Line 663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1" name="Line 664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2" name="Line 665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33" name="Line 666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2" name="Group 667"/>
            <p:cNvGrpSpPr>
              <a:grpSpLocks/>
            </p:cNvGrpSpPr>
            <p:nvPr/>
          </p:nvGrpSpPr>
          <p:grpSpPr bwMode="auto">
            <a:xfrm>
              <a:off x="2616" y="1904"/>
              <a:ext cx="752" cy="712"/>
              <a:chOff x="152" y="2672"/>
              <a:chExt cx="752" cy="712"/>
            </a:xfrm>
          </p:grpSpPr>
          <p:sp>
            <p:nvSpPr>
              <p:cNvPr id="92880" name="Line 668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1" name="Line 669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2" name="Line 670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3" name="Line 671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4" name="Line 672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5" name="Line 673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6" name="Line 674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7" name="Line 675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8" name="Line 676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89" name="Line 677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0" name="Line 678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1" name="Line 679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2" name="Line 680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3" name="Line 681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4" name="Line 682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5" name="Line 683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6" name="Line 684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7" name="Line 685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8" name="Line 686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99" name="Line 687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0" name="Line 688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1" name="Line 689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2" name="Line 690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3" name="Line 691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4" name="Line 692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5" name="Line 693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906" name="Line 694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3" name="Group 695"/>
            <p:cNvGrpSpPr>
              <a:grpSpLocks/>
            </p:cNvGrpSpPr>
            <p:nvPr/>
          </p:nvGrpSpPr>
          <p:grpSpPr bwMode="auto">
            <a:xfrm>
              <a:off x="2808" y="1320"/>
              <a:ext cx="752" cy="712"/>
              <a:chOff x="152" y="2672"/>
              <a:chExt cx="752" cy="712"/>
            </a:xfrm>
          </p:grpSpPr>
          <p:sp>
            <p:nvSpPr>
              <p:cNvPr id="92853" name="Line 696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4" name="Line 697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5" name="Line 698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6" name="Line 699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7" name="Line 700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8" name="Line 701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9" name="Line 702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0" name="Line 703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1" name="Line 704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2" name="Line 705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3" name="Line 706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4" name="Line 707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5" name="Line 708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6" name="Line 709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7" name="Line 710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8" name="Line 711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69" name="Line 712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0" name="Line 713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1" name="Line 714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2" name="Line 715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3" name="Line 716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4" name="Line 717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5" name="Line 718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6" name="Line 719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7" name="Line 720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8" name="Line 721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79" name="Line 722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4" name="Group 723"/>
            <p:cNvGrpSpPr>
              <a:grpSpLocks/>
            </p:cNvGrpSpPr>
            <p:nvPr/>
          </p:nvGrpSpPr>
          <p:grpSpPr bwMode="auto">
            <a:xfrm>
              <a:off x="1936" y="680"/>
              <a:ext cx="752" cy="712"/>
              <a:chOff x="152" y="2672"/>
              <a:chExt cx="752" cy="712"/>
            </a:xfrm>
          </p:grpSpPr>
          <p:sp>
            <p:nvSpPr>
              <p:cNvPr id="92826" name="Line 724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7" name="Line 725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8" name="Line 726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9" name="Line 727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0" name="Line 728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1" name="Line 729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2" name="Line 730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3" name="Line 731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4" name="Line 732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5" name="Line 733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6" name="Line 734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7" name="Line 735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8" name="Line 736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39" name="Line 737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0" name="Line 738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1" name="Line 739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2" name="Line 740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3" name="Line 741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4" name="Line 742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5" name="Line 743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6" name="Line 744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7" name="Line 745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8" name="Line 746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49" name="Line 747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0" name="Line 748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1" name="Line 749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52" name="Line 750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5" name="Group 751"/>
            <p:cNvGrpSpPr>
              <a:grpSpLocks/>
            </p:cNvGrpSpPr>
            <p:nvPr/>
          </p:nvGrpSpPr>
          <p:grpSpPr bwMode="auto">
            <a:xfrm>
              <a:off x="1192" y="1128"/>
              <a:ext cx="752" cy="712"/>
              <a:chOff x="152" y="2672"/>
              <a:chExt cx="752" cy="712"/>
            </a:xfrm>
          </p:grpSpPr>
          <p:sp>
            <p:nvSpPr>
              <p:cNvPr id="92799" name="Line 752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0" name="Line 753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1" name="Line 754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2" name="Line 755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3" name="Line 756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4" name="Line 757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5" name="Line 758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6" name="Line 759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7" name="Line 760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8" name="Line 761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09" name="Line 762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0" name="Line 763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1" name="Line 764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2" name="Line 765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3" name="Line 766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4" name="Line 767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5" name="Line 768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6" name="Line 769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7" name="Line 770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8" name="Line 771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19" name="Line 772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0" name="Line 773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1" name="Line 774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2" name="Line 775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3" name="Line 776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4" name="Line 777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825" name="Line 778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6" name="Group 779"/>
            <p:cNvGrpSpPr>
              <a:grpSpLocks/>
            </p:cNvGrpSpPr>
            <p:nvPr/>
          </p:nvGrpSpPr>
          <p:grpSpPr bwMode="auto">
            <a:xfrm rot="1491604">
              <a:off x="1888" y="2896"/>
              <a:ext cx="752" cy="712"/>
              <a:chOff x="152" y="2672"/>
              <a:chExt cx="752" cy="712"/>
            </a:xfrm>
          </p:grpSpPr>
          <p:sp>
            <p:nvSpPr>
              <p:cNvPr id="92772" name="Line 780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3" name="Line 781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4" name="Line 782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5" name="Line 783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6" name="Line 784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7" name="Line 785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8" name="Line 786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9" name="Line 787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0" name="Line 788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1" name="Line 789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2" name="Line 790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3" name="Line 791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4" name="Line 792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5" name="Line 793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6" name="Line 794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7" name="Line 795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8" name="Line 796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89" name="Line 797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0" name="Line 798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1" name="Line 799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2" name="Line 800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3" name="Line 801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4" name="Line 802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5" name="Line 803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6" name="Line 804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7" name="Line 805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98" name="Line 806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7" name="Group 807"/>
            <p:cNvGrpSpPr>
              <a:grpSpLocks/>
            </p:cNvGrpSpPr>
            <p:nvPr/>
          </p:nvGrpSpPr>
          <p:grpSpPr bwMode="auto">
            <a:xfrm rot="-2579498">
              <a:off x="2568" y="3328"/>
              <a:ext cx="752" cy="712"/>
              <a:chOff x="152" y="2672"/>
              <a:chExt cx="752" cy="712"/>
            </a:xfrm>
          </p:grpSpPr>
          <p:sp>
            <p:nvSpPr>
              <p:cNvPr id="92745" name="Line 808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6" name="Line 809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7" name="Line 810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8" name="Line 811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9" name="Line 812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0" name="Line 813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1" name="Line 814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2" name="Line 815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3" name="Line 816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4" name="Line 817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5" name="Line 818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6" name="Line 819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7" name="Line 820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8" name="Line 821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59" name="Line 822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0" name="Line 823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1" name="Line 824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2" name="Line 825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3" name="Line 826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4" name="Line 827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5" name="Line 828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6" name="Line 829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7" name="Line 830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8" name="Line 831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69" name="Line 832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0" name="Line 833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71" name="Line 834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8" name="Group 835"/>
            <p:cNvGrpSpPr>
              <a:grpSpLocks/>
            </p:cNvGrpSpPr>
            <p:nvPr/>
          </p:nvGrpSpPr>
          <p:grpSpPr bwMode="auto">
            <a:xfrm rot="2227256">
              <a:off x="2832" y="2904"/>
              <a:ext cx="752" cy="712"/>
              <a:chOff x="152" y="2672"/>
              <a:chExt cx="752" cy="712"/>
            </a:xfrm>
          </p:grpSpPr>
          <p:sp>
            <p:nvSpPr>
              <p:cNvPr id="92718" name="Line 836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9" name="Line 837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0" name="Line 838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1" name="Line 839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2" name="Line 840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3" name="Line 841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4" name="Line 842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5" name="Line 843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6" name="Line 844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7" name="Line 845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8" name="Line 846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29" name="Line 847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0" name="Line 848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1" name="Line 849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2" name="Line 850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3" name="Line 851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4" name="Line 852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5" name="Line 853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6" name="Line 854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7" name="Line 855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8" name="Line 856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39" name="Line 857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0" name="Line 858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1" name="Line 859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2" name="Line 860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3" name="Line 861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44" name="Line 862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59" name="Group 863"/>
            <p:cNvGrpSpPr>
              <a:grpSpLocks/>
            </p:cNvGrpSpPr>
            <p:nvPr/>
          </p:nvGrpSpPr>
          <p:grpSpPr bwMode="auto">
            <a:xfrm>
              <a:off x="2544" y="2368"/>
              <a:ext cx="752" cy="712"/>
              <a:chOff x="152" y="2672"/>
              <a:chExt cx="752" cy="712"/>
            </a:xfrm>
          </p:grpSpPr>
          <p:sp>
            <p:nvSpPr>
              <p:cNvPr id="92691" name="Line 864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2" name="Line 865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3" name="Line 866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4" name="Line 867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5" name="Line 868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6" name="Line 869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7" name="Line 870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8" name="Line 871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9" name="Line 872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0" name="Line 873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1" name="Line 874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2" name="Line 875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3" name="Line 876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4" name="Line 877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5" name="Line 878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6" name="Line 879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7" name="Line 880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8" name="Line 881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09" name="Line 882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0" name="Line 883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1" name="Line 884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2" name="Line 885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3" name="Line 886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4" name="Line 887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5" name="Line 888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6" name="Line 889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717" name="Line 890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60" name="Group 891"/>
            <p:cNvGrpSpPr>
              <a:grpSpLocks/>
            </p:cNvGrpSpPr>
            <p:nvPr/>
          </p:nvGrpSpPr>
          <p:grpSpPr bwMode="auto">
            <a:xfrm rot="10145234">
              <a:off x="1920" y="1920"/>
              <a:ext cx="752" cy="712"/>
              <a:chOff x="152" y="2672"/>
              <a:chExt cx="752" cy="712"/>
            </a:xfrm>
          </p:grpSpPr>
          <p:sp>
            <p:nvSpPr>
              <p:cNvPr id="92664" name="Line 892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5" name="Line 893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6" name="Line 894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7" name="Line 895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8" name="Line 896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9" name="Line 897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0" name="Line 898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1" name="Line 899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2" name="Line 900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3" name="Line 901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4" name="Line 902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5" name="Line 903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6" name="Line 904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7" name="Line 905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8" name="Line 906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79" name="Line 907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0" name="Line 908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1" name="Line 909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2" name="Line 910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3" name="Line 911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4" name="Line 912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5" name="Line 913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6" name="Line 914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7" name="Line 915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8" name="Line 916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89" name="Line 917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90" name="Line 918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2261" name="Line 919"/>
            <p:cNvSpPr>
              <a:spLocks noChangeShapeType="1"/>
            </p:cNvSpPr>
            <p:nvPr/>
          </p:nvSpPr>
          <p:spPr bwMode="auto">
            <a:xfrm flipH="1">
              <a:off x="1296" y="296"/>
              <a:ext cx="224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2262" name="Group 920"/>
            <p:cNvGrpSpPr>
              <a:grpSpLocks/>
            </p:cNvGrpSpPr>
            <p:nvPr/>
          </p:nvGrpSpPr>
          <p:grpSpPr bwMode="auto">
            <a:xfrm rot="875694">
              <a:off x="1112" y="448"/>
              <a:ext cx="752" cy="712"/>
              <a:chOff x="152" y="2672"/>
              <a:chExt cx="752" cy="712"/>
            </a:xfrm>
          </p:grpSpPr>
          <p:sp>
            <p:nvSpPr>
              <p:cNvPr id="92637" name="Line 921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8" name="Line 922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9" name="Line 923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0" name="Line 924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1" name="Line 925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2" name="Line 926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3" name="Line 927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4" name="Line 928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5" name="Line 929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6" name="Line 930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7" name="Line 931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8" name="Line 932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49" name="Line 933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0" name="Line 934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1" name="Line 935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2" name="Line 936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3" name="Line 937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4" name="Line 938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5" name="Line 939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6" name="Line 940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7" name="Line 941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8" name="Line 942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59" name="Line 943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0" name="Line 944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1" name="Line 945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2" name="Line 946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63" name="Line 947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2263" name="Line 948"/>
            <p:cNvSpPr>
              <a:spLocks noChangeShapeType="1"/>
            </p:cNvSpPr>
            <p:nvPr/>
          </p:nvSpPr>
          <p:spPr bwMode="auto">
            <a:xfrm>
              <a:off x="1632" y="160"/>
              <a:ext cx="176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64" name="Line 949"/>
            <p:cNvSpPr>
              <a:spLocks noChangeShapeType="1"/>
            </p:cNvSpPr>
            <p:nvPr/>
          </p:nvSpPr>
          <p:spPr bwMode="auto">
            <a:xfrm flipH="1">
              <a:off x="1744" y="120"/>
              <a:ext cx="2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65" name="Line 950"/>
            <p:cNvSpPr>
              <a:spLocks noChangeShapeType="1"/>
            </p:cNvSpPr>
            <p:nvPr/>
          </p:nvSpPr>
          <p:spPr bwMode="auto">
            <a:xfrm>
              <a:off x="2000" y="216"/>
              <a:ext cx="1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66" name="Line 951"/>
            <p:cNvSpPr>
              <a:spLocks noChangeShapeType="1"/>
            </p:cNvSpPr>
            <p:nvPr/>
          </p:nvSpPr>
          <p:spPr bwMode="auto">
            <a:xfrm flipH="1">
              <a:off x="1800" y="144"/>
              <a:ext cx="192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67" name="Line 952"/>
            <p:cNvSpPr>
              <a:spLocks noChangeShapeType="1"/>
            </p:cNvSpPr>
            <p:nvPr/>
          </p:nvSpPr>
          <p:spPr bwMode="auto">
            <a:xfrm flipV="1">
              <a:off x="1336" y="344"/>
              <a:ext cx="3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68" name="Line 953"/>
            <p:cNvSpPr>
              <a:spLocks noChangeShapeType="1"/>
            </p:cNvSpPr>
            <p:nvPr/>
          </p:nvSpPr>
          <p:spPr bwMode="auto">
            <a:xfrm>
              <a:off x="2064" y="200"/>
              <a:ext cx="248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69" name="Line 954"/>
            <p:cNvSpPr>
              <a:spLocks noChangeShapeType="1"/>
            </p:cNvSpPr>
            <p:nvPr/>
          </p:nvSpPr>
          <p:spPr bwMode="auto">
            <a:xfrm>
              <a:off x="2232" y="528"/>
              <a:ext cx="45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0" name="Line 955"/>
            <p:cNvSpPr>
              <a:spLocks noChangeShapeType="1"/>
            </p:cNvSpPr>
            <p:nvPr/>
          </p:nvSpPr>
          <p:spPr bwMode="auto">
            <a:xfrm flipH="1">
              <a:off x="3344" y="704"/>
              <a:ext cx="360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1" name="Line 956"/>
            <p:cNvSpPr>
              <a:spLocks noChangeShapeType="1"/>
            </p:cNvSpPr>
            <p:nvPr/>
          </p:nvSpPr>
          <p:spPr bwMode="auto">
            <a:xfrm>
              <a:off x="2912" y="488"/>
              <a:ext cx="21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2" name="Line 957"/>
            <p:cNvSpPr>
              <a:spLocks noChangeShapeType="1"/>
            </p:cNvSpPr>
            <p:nvPr/>
          </p:nvSpPr>
          <p:spPr bwMode="auto">
            <a:xfrm>
              <a:off x="3232" y="608"/>
              <a:ext cx="336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3" name="Line 958"/>
            <p:cNvSpPr>
              <a:spLocks noChangeShapeType="1"/>
            </p:cNvSpPr>
            <p:nvPr/>
          </p:nvSpPr>
          <p:spPr bwMode="auto">
            <a:xfrm flipH="1">
              <a:off x="3488" y="536"/>
              <a:ext cx="2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4" name="Line 959"/>
            <p:cNvSpPr>
              <a:spLocks noChangeShapeType="1"/>
            </p:cNvSpPr>
            <p:nvPr/>
          </p:nvSpPr>
          <p:spPr bwMode="auto">
            <a:xfrm>
              <a:off x="3048" y="576"/>
              <a:ext cx="28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5" name="Line 960"/>
            <p:cNvSpPr>
              <a:spLocks noChangeShapeType="1"/>
            </p:cNvSpPr>
            <p:nvPr/>
          </p:nvSpPr>
          <p:spPr bwMode="auto">
            <a:xfrm flipH="1">
              <a:off x="4056" y="1472"/>
              <a:ext cx="64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6" name="Line 961"/>
            <p:cNvSpPr>
              <a:spLocks noChangeShapeType="1"/>
            </p:cNvSpPr>
            <p:nvPr/>
          </p:nvSpPr>
          <p:spPr bwMode="auto">
            <a:xfrm>
              <a:off x="2056" y="1368"/>
              <a:ext cx="56" cy="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7" name="Line 962"/>
            <p:cNvSpPr>
              <a:spLocks noChangeShapeType="1"/>
            </p:cNvSpPr>
            <p:nvPr/>
          </p:nvSpPr>
          <p:spPr bwMode="auto">
            <a:xfrm flipH="1">
              <a:off x="1960" y="2600"/>
              <a:ext cx="1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78" name="Line 963"/>
            <p:cNvSpPr>
              <a:spLocks noChangeShapeType="1"/>
            </p:cNvSpPr>
            <p:nvPr/>
          </p:nvSpPr>
          <p:spPr bwMode="auto">
            <a:xfrm flipV="1">
              <a:off x="1808" y="2672"/>
              <a:ext cx="288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2279" name="Group 964"/>
            <p:cNvGrpSpPr>
              <a:grpSpLocks/>
            </p:cNvGrpSpPr>
            <p:nvPr/>
          </p:nvGrpSpPr>
          <p:grpSpPr bwMode="auto">
            <a:xfrm>
              <a:off x="2704" y="1848"/>
              <a:ext cx="752" cy="712"/>
              <a:chOff x="152" y="2672"/>
              <a:chExt cx="752" cy="712"/>
            </a:xfrm>
          </p:grpSpPr>
          <p:sp>
            <p:nvSpPr>
              <p:cNvPr id="92610" name="Line 965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1" name="Line 966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2" name="Line 967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3" name="Line 968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4" name="Line 969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5" name="Line 970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6" name="Line 971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7" name="Line 972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8" name="Line 973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19" name="Line 974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0" name="Line 975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1" name="Line 976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2" name="Line 977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3" name="Line 978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4" name="Line 979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5" name="Line 980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6" name="Line 981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7" name="Line 982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8" name="Line 983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29" name="Line 984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0" name="Line 985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1" name="Line 986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2" name="Line 987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3" name="Line 988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4" name="Line 989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5" name="Line 990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36" name="Line 991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80" name="Group 992"/>
            <p:cNvGrpSpPr>
              <a:grpSpLocks/>
            </p:cNvGrpSpPr>
            <p:nvPr/>
          </p:nvGrpSpPr>
          <p:grpSpPr bwMode="auto">
            <a:xfrm>
              <a:off x="3280" y="936"/>
              <a:ext cx="752" cy="712"/>
              <a:chOff x="152" y="2672"/>
              <a:chExt cx="752" cy="712"/>
            </a:xfrm>
          </p:grpSpPr>
          <p:sp>
            <p:nvSpPr>
              <p:cNvPr id="92583" name="Line 993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4" name="Line 994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5" name="Line 995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6" name="Line 996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7" name="Line 997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8" name="Line 998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9" name="Line 999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0" name="Line 1000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1" name="Line 1001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2" name="Line 1002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3" name="Line 1003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4" name="Line 1004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5" name="Line 1005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6" name="Line 1006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7" name="Line 1007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8" name="Line 1008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99" name="Line 1009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0" name="Line 1010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1" name="Line 1011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2" name="Line 1012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3" name="Line 1013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4" name="Line 1014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5" name="Line 1015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6" name="Line 1016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7" name="Line 1017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8" name="Line 1018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609" name="Line 1019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81" name="Group 1020"/>
            <p:cNvGrpSpPr>
              <a:grpSpLocks/>
            </p:cNvGrpSpPr>
            <p:nvPr/>
          </p:nvGrpSpPr>
          <p:grpSpPr bwMode="auto">
            <a:xfrm>
              <a:off x="2512" y="376"/>
              <a:ext cx="752" cy="712"/>
              <a:chOff x="152" y="2672"/>
              <a:chExt cx="752" cy="712"/>
            </a:xfrm>
          </p:grpSpPr>
          <p:sp>
            <p:nvSpPr>
              <p:cNvPr id="92556" name="Line 1021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7" name="Line 1022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8" name="Line 1023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9" name="Line 0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0" name="Line 1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1" name="Line 2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2" name="Line 3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3" name="Line 4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4" name="Line 5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5" name="Line 6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6" name="Line 7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7" name="Line 8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8" name="Line 9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69" name="Line 10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0" name="Line 11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1" name="Line 12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2" name="Line 13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3" name="Line 14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4" name="Line 15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5" name="Line 16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6" name="Line 17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7" name="Line 18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8" name="Line 19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79" name="Line 20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0" name="Line 21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1" name="Line 22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82" name="Line 23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82" name="Group 24"/>
            <p:cNvGrpSpPr>
              <a:grpSpLocks/>
            </p:cNvGrpSpPr>
            <p:nvPr/>
          </p:nvGrpSpPr>
          <p:grpSpPr bwMode="auto">
            <a:xfrm rot="9924305">
              <a:off x="3216" y="536"/>
              <a:ext cx="752" cy="712"/>
              <a:chOff x="152" y="2672"/>
              <a:chExt cx="752" cy="712"/>
            </a:xfrm>
          </p:grpSpPr>
          <p:sp>
            <p:nvSpPr>
              <p:cNvPr id="92529" name="Line 25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0" name="Line 26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1" name="Line 27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2" name="Line 28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3" name="Line 29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4" name="Line 30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5" name="Line 31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6" name="Line 32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7" name="Line 33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8" name="Line 34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39" name="Line 35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0" name="Line 36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1" name="Line 37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2" name="Line 38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3" name="Line 39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4" name="Line 40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5" name="Line 41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6" name="Line 42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7" name="Line 43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8" name="Line 44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49" name="Line 45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0" name="Line 46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1" name="Line 47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2" name="Line 48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3" name="Line 49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4" name="Line 50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55" name="Line 51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2283" name="Line 52"/>
            <p:cNvSpPr>
              <a:spLocks noChangeShapeType="1"/>
            </p:cNvSpPr>
            <p:nvPr/>
          </p:nvSpPr>
          <p:spPr bwMode="auto">
            <a:xfrm>
              <a:off x="4168" y="1048"/>
              <a:ext cx="144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84" name="Line 53"/>
            <p:cNvSpPr>
              <a:spLocks noChangeShapeType="1"/>
            </p:cNvSpPr>
            <p:nvPr/>
          </p:nvSpPr>
          <p:spPr bwMode="auto">
            <a:xfrm flipV="1">
              <a:off x="4136" y="1032"/>
              <a:ext cx="56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85" name="Line 54"/>
            <p:cNvSpPr>
              <a:spLocks noChangeShapeType="1"/>
            </p:cNvSpPr>
            <p:nvPr/>
          </p:nvSpPr>
          <p:spPr bwMode="auto">
            <a:xfrm flipH="1" flipV="1">
              <a:off x="3904" y="1136"/>
              <a:ext cx="37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86" name="Line 55"/>
            <p:cNvSpPr>
              <a:spLocks noChangeShapeType="1"/>
            </p:cNvSpPr>
            <p:nvPr/>
          </p:nvSpPr>
          <p:spPr bwMode="auto">
            <a:xfrm flipV="1">
              <a:off x="3840" y="1144"/>
              <a:ext cx="344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87" name="Line 56"/>
            <p:cNvSpPr>
              <a:spLocks noChangeShapeType="1"/>
            </p:cNvSpPr>
            <p:nvPr/>
          </p:nvSpPr>
          <p:spPr bwMode="auto">
            <a:xfrm flipH="1">
              <a:off x="4064" y="1032"/>
              <a:ext cx="8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88" name="Line 57"/>
            <p:cNvSpPr>
              <a:spLocks noChangeShapeType="1"/>
            </p:cNvSpPr>
            <p:nvPr/>
          </p:nvSpPr>
          <p:spPr bwMode="auto">
            <a:xfrm>
              <a:off x="4120" y="1536"/>
              <a:ext cx="8" cy="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89" name="Line 58"/>
            <p:cNvSpPr>
              <a:spLocks noChangeShapeType="1"/>
            </p:cNvSpPr>
            <p:nvPr/>
          </p:nvSpPr>
          <p:spPr bwMode="auto">
            <a:xfrm flipH="1">
              <a:off x="3288" y="1520"/>
              <a:ext cx="19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2290" name="Group 59"/>
            <p:cNvGrpSpPr>
              <a:grpSpLocks/>
            </p:cNvGrpSpPr>
            <p:nvPr/>
          </p:nvGrpSpPr>
          <p:grpSpPr bwMode="auto">
            <a:xfrm>
              <a:off x="1520" y="1544"/>
              <a:ext cx="752" cy="712"/>
              <a:chOff x="152" y="2672"/>
              <a:chExt cx="752" cy="712"/>
            </a:xfrm>
          </p:grpSpPr>
          <p:sp>
            <p:nvSpPr>
              <p:cNvPr id="92502" name="Line 60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3" name="Line 61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4" name="Line 62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5" name="Line 63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6" name="Line 64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7" name="Line 65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8" name="Line 66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9" name="Line 67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0" name="Line 68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1" name="Line 69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2" name="Line 70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3" name="Line 71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4" name="Line 72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5" name="Line 73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6" name="Line 74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7" name="Line 75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8" name="Line 76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19" name="Line 77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0" name="Line 78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1" name="Line 79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2" name="Line 80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3" name="Line 81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4" name="Line 82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5" name="Line 83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6" name="Line 84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7" name="Line 85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28" name="Line 86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91" name="Group 87"/>
            <p:cNvGrpSpPr>
              <a:grpSpLocks/>
            </p:cNvGrpSpPr>
            <p:nvPr/>
          </p:nvGrpSpPr>
          <p:grpSpPr bwMode="auto">
            <a:xfrm>
              <a:off x="1224" y="880"/>
              <a:ext cx="752" cy="712"/>
              <a:chOff x="152" y="2672"/>
              <a:chExt cx="752" cy="712"/>
            </a:xfrm>
          </p:grpSpPr>
          <p:sp>
            <p:nvSpPr>
              <p:cNvPr id="92475" name="Line 88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6" name="Line 89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7" name="Line 90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8" name="Line 91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9" name="Line 92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0" name="Line 93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1" name="Line 94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2" name="Line 95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3" name="Line 96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4" name="Line 97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5" name="Line 98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6" name="Line 99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7" name="Line 100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8" name="Line 101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89" name="Line 102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0" name="Line 103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1" name="Line 104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2" name="Line 105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3" name="Line 106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4" name="Line 107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5" name="Line 108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6" name="Line 109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7" name="Line 110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8" name="Line 111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99" name="Line 112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0" name="Line 113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501" name="Line 114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92" name="Group 115"/>
            <p:cNvGrpSpPr>
              <a:grpSpLocks/>
            </p:cNvGrpSpPr>
            <p:nvPr/>
          </p:nvGrpSpPr>
          <p:grpSpPr bwMode="auto">
            <a:xfrm>
              <a:off x="3104" y="1544"/>
              <a:ext cx="752" cy="712"/>
              <a:chOff x="152" y="2672"/>
              <a:chExt cx="752" cy="712"/>
            </a:xfrm>
          </p:grpSpPr>
          <p:sp>
            <p:nvSpPr>
              <p:cNvPr id="92448" name="Line 116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9" name="Line 117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0" name="Line 118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1" name="Line 119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2" name="Line 120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3" name="Line 121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4" name="Line 122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5" name="Line 123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6" name="Line 124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7" name="Line 125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8" name="Line 126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59" name="Line 127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0" name="Line 128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1" name="Line 129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2" name="Line 130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3" name="Line 131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4" name="Line 132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5" name="Line 133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6" name="Line 134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7" name="Line 135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8" name="Line 136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69" name="Line 137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0" name="Line 138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1" name="Line 139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2" name="Line 140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3" name="Line 141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74" name="Line 142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93" name="Group 143"/>
            <p:cNvGrpSpPr>
              <a:grpSpLocks/>
            </p:cNvGrpSpPr>
            <p:nvPr/>
          </p:nvGrpSpPr>
          <p:grpSpPr bwMode="auto">
            <a:xfrm>
              <a:off x="2128" y="1224"/>
              <a:ext cx="752" cy="712"/>
              <a:chOff x="152" y="2672"/>
              <a:chExt cx="752" cy="712"/>
            </a:xfrm>
          </p:grpSpPr>
          <p:sp>
            <p:nvSpPr>
              <p:cNvPr id="92421" name="Line 144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2" name="Line 145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3" name="Line 146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4" name="Line 147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5" name="Line 148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6" name="Line 149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7" name="Line 150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8" name="Line 151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9" name="Line 152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0" name="Line 153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1" name="Line 154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2" name="Line 155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3" name="Line 156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4" name="Line 157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5" name="Line 158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6" name="Line 159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7" name="Line 160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8" name="Line 161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39" name="Line 162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0" name="Line 163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1" name="Line 164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2" name="Line 165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3" name="Line 166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4" name="Line 167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5" name="Line 168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6" name="Line 169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47" name="Line 170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94" name="Group 171"/>
            <p:cNvGrpSpPr>
              <a:grpSpLocks/>
            </p:cNvGrpSpPr>
            <p:nvPr/>
          </p:nvGrpSpPr>
          <p:grpSpPr bwMode="auto">
            <a:xfrm>
              <a:off x="2024" y="352"/>
              <a:ext cx="752" cy="712"/>
              <a:chOff x="152" y="2672"/>
              <a:chExt cx="752" cy="712"/>
            </a:xfrm>
          </p:grpSpPr>
          <p:sp>
            <p:nvSpPr>
              <p:cNvPr id="92394" name="Line 172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5" name="Line 173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6" name="Line 174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7" name="Line 175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8" name="Line 176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9" name="Line 177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0" name="Line 178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1" name="Line 179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2" name="Line 180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3" name="Line 181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4" name="Line 182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5" name="Line 183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6" name="Line 184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7" name="Line 185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8" name="Line 186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09" name="Line 187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0" name="Line 188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1" name="Line 189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2" name="Line 190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3" name="Line 191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4" name="Line 192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5" name="Line 193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6" name="Line 194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7" name="Line 195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8" name="Line 196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19" name="Line 197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420" name="Line 198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92295" name="Group 199"/>
            <p:cNvGrpSpPr>
              <a:grpSpLocks/>
            </p:cNvGrpSpPr>
            <p:nvPr/>
          </p:nvGrpSpPr>
          <p:grpSpPr bwMode="auto">
            <a:xfrm rot="2379904">
              <a:off x="1272" y="192"/>
              <a:ext cx="752" cy="712"/>
              <a:chOff x="152" y="2672"/>
              <a:chExt cx="752" cy="712"/>
            </a:xfrm>
          </p:grpSpPr>
          <p:sp>
            <p:nvSpPr>
              <p:cNvPr id="92367" name="Line 200"/>
              <p:cNvSpPr>
                <a:spLocks noChangeShapeType="1"/>
              </p:cNvSpPr>
              <p:nvPr/>
            </p:nvSpPr>
            <p:spPr bwMode="auto">
              <a:xfrm>
                <a:off x="544" y="2712"/>
                <a:ext cx="216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68" name="Line 201"/>
              <p:cNvSpPr>
                <a:spLocks noChangeShapeType="1"/>
              </p:cNvSpPr>
              <p:nvPr/>
            </p:nvSpPr>
            <p:spPr bwMode="auto">
              <a:xfrm>
                <a:off x="168" y="2744"/>
                <a:ext cx="10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69" name="Line 202"/>
              <p:cNvSpPr>
                <a:spLocks noChangeShapeType="1"/>
              </p:cNvSpPr>
              <p:nvPr/>
            </p:nvSpPr>
            <p:spPr bwMode="auto">
              <a:xfrm flipV="1">
                <a:off x="200" y="3136"/>
                <a:ext cx="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0" name="Line 203"/>
              <p:cNvSpPr>
                <a:spLocks noChangeShapeType="1"/>
              </p:cNvSpPr>
              <p:nvPr/>
            </p:nvSpPr>
            <p:spPr bwMode="auto">
              <a:xfrm>
                <a:off x="336" y="2848"/>
                <a:ext cx="224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1" name="Line 204"/>
              <p:cNvSpPr>
                <a:spLocks noChangeShapeType="1"/>
              </p:cNvSpPr>
              <p:nvPr/>
            </p:nvSpPr>
            <p:spPr bwMode="auto">
              <a:xfrm>
                <a:off x="352" y="2928"/>
                <a:ext cx="448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2" name="Line 205"/>
              <p:cNvSpPr>
                <a:spLocks noChangeShapeType="1"/>
              </p:cNvSpPr>
              <p:nvPr/>
            </p:nvSpPr>
            <p:spPr bwMode="auto">
              <a:xfrm flipH="1" flipV="1">
                <a:off x="456" y="2808"/>
                <a:ext cx="2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3" name="Line 206"/>
              <p:cNvSpPr>
                <a:spLocks noChangeShapeType="1"/>
              </p:cNvSpPr>
              <p:nvPr/>
            </p:nvSpPr>
            <p:spPr bwMode="auto">
              <a:xfrm flipH="1">
                <a:off x="664" y="2976"/>
                <a:ext cx="208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4" name="Line 207"/>
              <p:cNvSpPr>
                <a:spLocks noChangeShapeType="1"/>
              </p:cNvSpPr>
              <p:nvPr/>
            </p:nvSpPr>
            <p:spPr bwMode="auto">
              <a:xfrm flipH="1" flipV="1">
                <a:off x="368" y="3064"/>
                <a:ext cx="152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5" name="Line 208"/>
              <p:cNvSpPr>
                <a:spLocks noChangeShapeType="1"/>
              </p:cNvSpPr>
              <p:nvPr/>
            </p:nvSpPr>
            <p:spPr bwMode="auto">
              <a:xfrm flipV="1">
                <a:off x="336" y="3256"/>
                <a:ext cx="224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6" name="Line 209"/>
              <p:cNvSpPr>
                <a:spLocks noChangeShapeType="1"/>
              </p:cNvSpPr>
              <p:nvPr/>
            </p:nvSpPr>
            <p:spPr bwMode="auto">
              <a:xfrm flipH="1" flipV="1">
                <a:off x="496" y="3072"/>
                <a:ext cx="29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7" name="Line 210"/>
              <p:cNvSpPr>
                <a:spLocks noChangeShapeType="1"/>
              </p:cNvSpPr>
              <p:nvPr/>
            </p:nvSpPr>
            <p:spPr bwMode="auto">
              <a:xfrm flipV="1">
                <a:off x="600" y="3200"/>
                <a:ext cx="28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8" name="Line 211"/>
              <p:cNvSpPr>
                <a:spLocks noChangeShapeType="1"/>
              </p:cNvSpPr>
              <p:nvPr/>
            </p:nvSpPr>
            <p:spPr bwMode="auto">
              <a:xfrm>
                <a:off x="200" y="2872"/>
                <a:ext cx="12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79" name="Line 212"/>
              <p:cNvSpPr>
                <a:spLocks noChangeShapeType="1"/>
              </p:cNvSpPr>
              <p:nvPr/>
            </p:nvSpPr>
            <p:spPr bwMode="auto">
              <a:xfrm>
                <a:off x="304" y="2728"/>
                <a:ext cx="184" cy="1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0" name="Line 213"/>
              <p:cNvSpPr>
                <a:spLocks noChangeShapeType="1"/>
              </p:cNvSpPr>
              <p:nvPr/>
            </p:nvSpPr>
            <p:spPr bwMode="auto">
              <a:xfrm flipH="1">
                <a:off x="152" y="2712"/>
                <a:ext cx="272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1" name="Line 214"/>
              <p:cNvSpPr>
                <a:spLocks noChangeShapeType="1"/>
              </p:cNvSpPr>
              <p:nvPr/>
            </p:nvSpPr>
            <p:spPr bwMode="auto">
              <a:xfrm flipV="1">
                <a:off x="288" y="3024"/>
                <a:ext cx="56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2" name="Line 215"/>
              <p:cNvSpPr>
                <a:spLocks noChangeShapeType="1"/>
              </p:cNvSpPr>
              <p:nvPr/>
            </p:nvSpPr>
            <p:spPr bwMode="auto">
              <a:xfrm flipV="1">
                <a:off x="248" y="3152"/>
                <a:ext cx="32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3" name="Line 216"/>
              <p:cNvSpPr>
                <a:spLocks noChangeShapeType="1"/>
              </p:cNvSpPr>
              <p:nvPr/>
            </p:nvSpPr>
            <p:spPr bwMode="auto">
              <a:xfrm flipH="1">
                <a:off x="440" y="2936"/>
                <a:ext cx="320" cy="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4" name="Line 217"/>
              <p:cNvSpPr>
                <a:spLocks noChangeShapeType="1"/>
              </p:cNvSpPr>
              <p:nvPr/>
            </p:nvSpPr>
            <p:spPr bwMode="auto">
              <a:xfrm flipH="1" flipV="1">
                <a:off x="736" y="3040"/>
                <a:ext cx="168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5" name="Line 218"/>
              <p:cNvSpPr>
                <a:spLocks noChangeShapeType="1"/>
              </p:cNvSpPr>
              <p:nvPr/>
            </p:nvSpPr>
            <p:spPr bwMode="auto">
              <a:xfrm flipV="1">
                <a:off x="416" y="3272"/>
                <a:ext cx="232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6" name="Line 219"/>
              <p:cNvSpPr>
                <a:spLocks noChangeShapeType="1"/>
              </p:cNvSpPr>
              <p:nvPr/>
            </p:nvSpPr>
            <p:spPr bwMode="auto">
              <a:xfrm flipH="1">
                <a:off x="416" y="2720"/>
                <a:ext cx="88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7" name="Line 220"/>
              <p:cNvSpPr>
                <a:spLocks noChangeShapeType="1"/>
              </p:cNvSpPr>
              <p:nvPr/>
            </p:nvSpPr>
            <p:spPr bwMode="auto">
              <a:xfrm>
                <a:off x="184" y="2976"/>
                <a:ext cx="6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8" name="Line 221"/>
              <p:cNvSpPr>
                <a:spLocks noChangeShapeType="1"/>
              </p:cNvSpPr>
              <p:nvPr/>
            </p:nvSpPr>
            <p:spPr bwMode="auto">
              <a:xfrm flipV="1">
                <a:off x="160" y="2672"/>
                <a:ext cx="30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89" name="Line 222"/>
              <p:cNvSpPr>
                <a:spLocks noChangeShapeType="1"/>
              </p:cNvSpPr>
              <p:nvPr/>
            </p:nvSpPr>
            <p:spPr bwMode="auto">
              <a:xfrm>
                <a:off x="640" y="2776"/>
                <a:ext cx="216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0" name="Line 223"/>
              <p:cNvSpPr>
                <a:spLocks noChangeShapeType="1"/>
              </p:cNvSpPr>
              <p:nvPr/>
            </p:nvSpPr>
            <p:spPr bwMode="auto">
              <a:xfrm>
                <a:off x="808" y="2720"/>
                <a:ext cx="48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1" name="Line 224"/>
              <p:cNvSpPr>
                <a:spLocks noChangeShapeType="1"/>
              </p:cNvSpPr>
              <p:nvPr/>
            </p:nvSpPr>
            <p:spPr bwMode="auto">
              <a:xfrm flipH="1">
                <a:off x="496" y="2712"/>
                <a:ext cx="20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2" name="Line 225"/>
              <p:cNvSpPr>
                <a:spLocks noChangeShapeType="1"/>
              </p:cNvSpPr>
              <p:nvPr/>
            </p:nvSpPr>
            <p:spPr bwMode="auto">
              <a:xfrm flipH="1" flipV="1">
                <a:off x="384" y="3024"/>
                <a:ext cx="328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2393" name="Line 226"/>
              <p:cNvSpPr>
                <a:spLocks noChangeShapeType="1"/>
              </p:cNvSpPr>
              <p:nvPr/>
            </p:nvSpPr>
            <p:spPr bwMode="auto">
              <a:xfrm flipH="1">
                <a:off x="504" y="3008"/>
                <a:ext cx="256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2296" name="Line 227"/>
            <p:cNvSpPr>
              <a:spLocks noChangeShapeType="1"/>
            </p:cNvSpPr>
            <p:nvPr/>
          </p:nvSpPr>
          <p:spPr bwMode="auto">
            <a:xfrm>
              <a:off x="1032" y="1656"/>
              <a:ext cx="21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97" name="Line 228"/>
            <p:cNvSpPr>
              <a:spLocks noChangeShapeType="1"/>
            </p:cNvSpPr>
            <p:nvPr/>
          </p:nvSpPr>
          <p:spPr bwMode="auto">
            <a:xfrm flipV="1">
              <a:off x="1088" y="1776"/>
              <a:ext cx="248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98" name="Line 229"/>
            <p:cNvSpPr>
              <a:spLocks noChangeShapeType="1"/>
            </p:cNvSpPr>
            <p:nvPr/>
          </p:nvSpPr>
          <p:spPr bwMode="auto">
            <a:xfrm>
              <a:off x="1168" y="696"/>
              <a:ext cx="8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299" name="Line 230"/>
            <p:cNvSpPr>
              <a:spLocks noChangeShapeType="1"/>
            </p:cNvSpPr>
            <p:nvPr/>
          </p:nvSpPr>
          <p:spPr bwMode="auto">
            <a:xfrm flipH="1">
              <a:off x="3600" y="488"/>
              <a:ext cx="1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0" name="Line 231"/>
            <p:cNvSpPr>
              <a:spLocks noChangeShapeType="1"/>
            </p:cNvSpPr>
            <p:nvPr/>
          </p:nvSpPr>
          <p:spPr bwMode="auto">
            <a:xfrm flipH="1">
              <a:off x="3136" y="432"/>
              <a:ext cx="144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1" name="Line 232"/>
            <p:cNvSpPr>
              <a:spLocks noChangeShapeType="1"/>
            </p:cNvSpPr>
            <p:nvPr/>
          </p:nvSpPr>
          <p:spPr bwMode="auto">
            <a:xfrm flipH="1">
              <a:off x="2792" y="400"/>
              <a:ext cx="24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2" name="Line 233"/>
            <p:cNvSpPr>
              <a:spLocks noChangeShapeType="1"/>
            </p:cNvSpPr>
            <p:nvPr/>
          </p:nvSpPr>
          <p:spPr bwMode="auto">
            <a:xfrm flipV="1">
              <a:off x="1824" y="3424"/>
              <a:ext cx="184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3" name="Line 234"/>
            <p:cNvSpPr>
              <a:spLocks noChangeShapeType="1"/>
            </p:cNvSpPr>
            <p:nvPr/>
          </p:nvSpPr>
          <p:spPr bwMode="auto">
            <a:xfrm flipV="1">
              <a:off x="1760" y="3256"/>
              <a:ext cx="20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4" name="Line 235"/>
            <p:cNvSpPr>
              <a:spLocks noChangeShapeType="1"/>
            </p:cNvSpPr>
            <p:nvPr/>
          </p:nvSpPr>
          <p:spPr bwMode="auto">
            <a:xfrm>
              <a:off x="1888" y="3208"/>
              <a:ext cx="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5" name="Line 236"/>
            <p:cNvSpPr>
              <a:spLocks noChangeShapeType="1"/>
            </p:cNvSpPr>
            <p:nvPr/>
          </p:nvSpPr>
          <p:spPr bwMode="auto">
            <a:xfrm>
              <a:off x="1816" y="2672"/>
              <a:ext cx="56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6" name="Line 237"/>
            <p:cNvSpPr>
              <a:spLocks noChangeShapeType="1"/>
            </p:cNvSpPr>
            <p:nvPr/>
          </p:nvSpPr>
          <p:spPr bwMode="auto">
            <a:xfrm flipH="1">
              <a:off x="2024" y="2568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7" name="Line 238"/>
            <p:cNvSpPr>
              <a:spLocks noChangeShapeType="1"/>
            </p:cNvSpPr>
            <p:nvPr/>
          </p:nvSpPr>
          <p:spPr bwMode="auto">
            <a:xfrm>
              <a:off x="2200" y="2576"/>
              <a:ext cx="240" cy="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8" name="Line 239"/>
            <p:cNvSpPr>
              <a:spLocks noChangeShapeType="1"/>
            </p:cNvSpPr>
            <p:nvPr/>
          </p:nvSpPr>
          <p:spPr bwMode="auto">
            <a:xfrm flipV="1">
              <a:off x="2056" y="2696"/>
              <a:ext cx="25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09" name="Line 240"/>
            <p:cNvSpPr>
              <a:spLocks noChangeShapeType="1"/>
            </p:cNvSpPr>
            <p:nvPr/>
          </p:nvSpPr>
          <p:spPr bwMode="auto">
            <a:xfrm>
              <a:off x="2416" y="2536"/>
              <a:ext cx="168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0" name="Line 241"/>
            <p:cNvSpPr>
              <a:spLocks noChangeShapeType="1"/>
            </p:cNvSpPr>
            <p:nvPr/>
          </p:nvSpPr>
          <p:spPr bwMode="auto">
            <a:xfrm>
              <a:off x="2176" y="2584"/>
              <a:ext cx="296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1" name="Line 242"/>
            <p:cNvSpPr>
              <a:spLocks noChangeShapeType="1"/>
            </p:cNvSpPr>
            <p:nvPr/>
          </p:nvSpPr>
          <p:spPr bwMode="auto">
            <a:xfrm flipV="1">
              <a:off x="2160" y="2680"/>
              <a:ext cx="400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2" name="Line 243"/>
            <p:cNvSpPr>
              <a:spLocks noChangeShapeType="1"/>
            </p:cNvSpPr>
            <p:nvPr/>
          </p:nvSpPr>
          <p:spPr bwMode="auto">
            <a:xfrm>
              <a:off x="2608" y="2592"/>
              <a:ext cx="32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3" name="Line 244"/>
            <p:cNvSpPr>
              <a:spLocks noChangeShapeType="1"/>
            </p:cNvSpPr>
            <p:nvPr/>
          </p:nvSpPr>
          <p:spPr bwMode="auto">
            <a:xfrm flipV="1">
              <a:off x="2640" y="2560"/>
              <a:ext cx="144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4" name="Line 245"/>
            <p:cNvSpPr>
              <a:spLocks noChangeShapeType="1"/>
            </p:cNvSpPr>
            <p:nvPr/>
          </p:nvSpPr>
          <p:spPr bwMode="auto">
            <a:xfrm flipV="1">
              <a:off x="2288" y="2080"/>
              <a:ext cx="200" cy="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5" name="Line 246"/>
            <p:cNvSpPr>
              <a:spLocks noChangeShapeType="1"/>
            </p:cNvSpPr>
            <p:nvPr/>
          </p:nvSpPr>
          <p:spPr bwMode="auto">
            <a:xfrm flipH="1">
              <a:off x="2416" y="2200"/>
              <a:ext cx="112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6" name="Line 247"/>
            <p:cNvSpPr>
              <a:spLocks noChangeShapeType="1"/>
            </p:cNvSpPr>
            <p:nvPr/>
          </p:nvSpPr>
          <p:spPr bwMode="auto">
            <a:xfrm flipH="1">
              <a:off x="3632" y="3016"/>
              <a:ext cx="248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7" name="Line 248"/>
            <p:cNvSpPr>
              <a:spLocks noChangeShapeType="1"/>
            </p:cNvSpPr>
            <p:nvPr/>
          </p:nvSpPr>
          <p:spPr bwMode="auto">
            <a:xfrm flipH="1" flipV="1">
              <a:off x="3216" y="3624"/>
              <a:ext cx="24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8" name="Line 249"/>
            <p:cNvSpPr>
              <a:spLocks noChangeShapeType="1"/>
            </p:cNvSpPr>
            <p:nvPr/>
          </p:nvSpPr>
          <p:spPr bwMode="auto">
            <a:xfrm flipH="1" flipV="1">
              <a:off x="2840" y="3512"/>
              <a:ext cx="8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19" name="Line 250"/>
            <p:cNvSpPr>
              <a:spLocks noChangeShapeType="1"/>
            </p:cNvSpPr>
            <p:nvPr/>
          </p:nvSpPr>
          <p:spPr bwMode="auto">
            <a:xfrm>
              <a:off x="2664" y="4088"/>
              <a:ext cx="192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0" name="Line 251"/>
            <p:cNvSpPr>
              <a:spLocks noChangeShapeType="1"/>
            </p:cNvSpPr>
            <p:nvPr/>
          </p:nvSpPr>
          <p:spPr bwMode="auto">
            <a:xfrm flipV="1">
              <a:off x="2552" y="3744"/>
              <a:ext cx="128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1" name="Line 252"/>
            <p:cNvSpPr>
              <a:spLocks noChangeShapeType="1"/>
            </p:cNvSpPr>
            <p:nvPr/>
          </p:nvSpPr>
          <p:spPr bwMode="auto">
            <a:xfrm>
              <a:off x="2504" y="3720"/>
              <a:ext cx="72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2" name="Line 253"/>
            <p:cNvSpPr>
              <a:spLocks noChangeShapeType="1"/>
            </p:cNvSpPr>
            <p:nvPr/>
          </p:nvSpPr>
          <p:spPr bwMode="auto">
            <a:xfrm flipV="1">
              <a:off x="2376" y="3664"/>
              <a:ext cx="152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3" name="Line 254"/>
            <p:cNvSpPr>
              <a:spLocks noChangeShapeType="1"/>
            </p:cNvSpPr>
            <p:nvPr/>
          </p:nvSpPr>
          <p:spPr bwMode="auto">
            <a:xfrm flipV="1">
              <a:off x="2200" y="3600"/>
              <a:ext cx="21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4" name="Line 255"/>
            <p:cNvSpPr>
              <a:spLocks noChangeShapeType="1"/>
            </p:cNvSpPr>
            <p:nvPr/>
          </p:nvSpPr>
          <p:spPr bwMode="auto">
            <a:xfrm>
              <a:off x="2176" y="224"/>
              <a:ext cx="8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5" name="Line 256"/>
            <p:cNvSpPr>
              <a:spLocks noChangeShapeType="1"/>
            </p:cNvSpPr>
            <p:nvPr/>
          </p:nvSpPr>
          <p:spPr bwMode="auto">
            <a:xfrm flipV="1">
              <a:off x="1936" y="328"/>
              <a:ext cx="40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6" name="Line 257"/>
            <p:cNvSpPr>
              <a:spLocks noChangeShapeType="1"/>
            </p:cNvSpPr>
            <p:nvPr/>
          </p:nvSpPr>
          <p:spPr bwMode="auto">
            <a:xfrm>
              <a:off x="1912" y="168"/>
              <a:ext cx="272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7" name="Line 258"/>
            <p:cNvSpPr>
              <a:spLocks noChangeShapeType="1"/>
            </p:cNvSpPr>
            <p:nvPr/>
          </p:nvSpPr>
          <p:spPr bwMode="auto">
            <a:xfrm>
              <a:off x="2008" y="136"/>
              <a:ext cx="4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8" name="Line 259"/>
            <p:cNvSpPr>
              <a:spLocks noChangeShapeType="1"/>
            </p:cNvSpPr>
            <p:nvPr/>
          </p:nvSpPr>
          <p:spPr bwMode="auto">
            <a:xfrm>
              <a:off x="1424" y="256"/>
              <a:ext cx="136" cy="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29" name="Line 260"/>
            <p:cNvSpPr>
              <a:spLocks noChangeShapeType="1"/>
            </p:cNvSpPr>
            <p:nvPr/>
          </p:nvSpPr>
          <p:spPr bwMode="auto">
            <a:xfrm>
              <a:off x="1536" y="128"/>
              <a:ext cx="384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0" name="Line 261"/>
            <p:cNvSpPr>
              <a:spLocks noChangeShapeType="1"/>
            </p:cNvSpPr>
            <p:nvPr/>
          </p:nvSpPr>
          <p:spPr bwMode="auto">
            <a:xfrm>
              <a:off x="1960" y="128"/>
              <a:ext cx="192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1" name="Line 262"/>
            <p:cNvSpPr>
              <a:spLocks noChangeShapeType="1"/>
            </p:cNvSpPr>
            <p:nvPr/>
          </p:nvSpPr>
          <p:spPr bwMode="auto">
            <a:xfrm flipV="1">
              <a:off x="1288" y="2080"/>
              <a:ext cx="248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2" name="Line 263"/>
            <p:cNvSpPr>
              <a:spLocks noChangeShapeType="1"/>
            </p:cNvSpPr>
            <p:nvPr/>
          </p:nvSpPr>
          <p:spPr bwMode="auto">
            <a:xfrm flipV="1">
              <a:off x="1232" y="1856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3" name="Line 264"/>
            <p:cNvSpPr>
              <a:spLocks noChangeShapeType="1"/>
            </p:cNvSpPr>
            <p:nvPr/>
          </p:nvSpPr>
          <p:spPr bwMode="auto">
            <a:xfrm>
              <a:off x="1096" y="192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4" name="Line 265"/>
            <p:cNvSpPr>
              <a:spLocks noChangeShapeType="1"/>
            </p:cNvSpPr>
            <p:nvPr/>
          </p:nvSpPr>
          <p:spPr bwMode="auto">
            <a:xfrm flipH="1" flipV="1">
              <a:off x="1192" y="1640"/>
              <a:ext cx="144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5" name="Line 266"/>
            <p:cNvSpPr>
              <a:spLocks noChangeShapeType="1"/>
            </p:cNvSpPr>
            <p:nvPr/>
          </p:nvSpPr>
          <p:spPr bwMode="auto">
            <a:xfrm>
              <a:off x="1056" y="1744"/>
              <a:ext cx="240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6" name="Line 267"/>
            <p:cNvSpPr>
              <a:spLocks noChangeShapeType="1"/>
            </p:cNvSpPr>
            <p:nvPr/>
          </p:nvSpPr>
          <p:spPr bwMode="auto">
            <a:xfrm flipV="1">
              <a:off x="1152" y="1496"/>
              <a:ext cx="312" cy="4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7" name="Line 268"/>
            <p:cNvSpPr>
              <a:spLocks noChangeShapeType="1"/>
            </p:cNvSpPr>
            <p:nvPr/>
          </p:nvSpPr>
          <p:spPr bwMode="auto">
            <a:xfrm flipV="1">
              <a:off x="1304" y="1880"/>
              <a:ext cx="72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8" name="Line 269"/>
            <p:cNvSpPr>
              <a:spLocks noChangeShapeType="1"/>
            </p:cNvSpPr>
            <p:nvPr/>
          </p:nvSpPr>
          <p:spPr bwMode="auto">
            <a:xfrm flipH="1" flipV="1">
              <a:off x="1328" y="1880"/>
              <a:ext cx="128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39" name="Line 270"/>
            <p:cNvSpPr>
              <a:spLocks noChangeShapeType="1"/>
            </p:cNvSpPr>
            <p:nvPr/>
          </p:nvSpPr>
          <p:spPr bwMode="auto">
            <a:xfrm>
              <a:off x="1552" y="2208"/>
              <a:ext cx="520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0" name="Line 271"/>
            <p:cNvSpPr>
              <a:spLocks noChangeShapeType="1"/>
            </p:cNvSpPr>
            <p:nvPr/>
          </p:nvSpPr>
          <p:spPr bwMode="auto">
            <a:xfrm flipV="1">
              <a:off x="1840" y="2688"/>
              <a:ext cx="360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1" name="Line 272"/>
            <p:cNvSpPr>
              <a:spLocks noChangeShapeType="1"/>
            </p:cNvSpPr>
            <p:nvPr/>
          </p:nvSpPr>
          <p:spPr bwMode="auto">
            <a:xfrm>
              <a:off x="2088" y="1128"/>
              <a:ext cx="896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2" name="Line 273"/>
            <p:cNvSpPr>
              <a:spLocks noChangeShapeType="1"/>
            </p:cNvSpPr>
            <p:nvPr/>
          </p:nvSpPr>
          <p:spPr bwMode="auto">
            <a:xfrm>
              <a:off x="2464" y="888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3" name="Line 274"/>
            <p:cNvSpPr>
              <a:spLocks noChangeShapeType="1"/>
            </p:cNvSpPr>
            <p:nvPr/>
          </p:nvSpPr>
          <p:spPr bwMode="auto">
            <a:xfrm flipV="1">
              <a:off x="1760" y="832"/>
              <a:ext cx="232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4" name="Line 275"/>
            <p:cNvSpPr>
              <a:spLocks noChangeShapeType="1"/>
            </p:cNvSpPr>
            <p:nvPr/>
          </p:nvSpPr>
          <p:spPr bwMode="auto">
            <a:xfrm>
              <a:off x="2504" y="1048"/>
              <a:ext cx="24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5" name="Line 276"/>
            <p:cNvSpPr>
              <a:spLocks noChangeShapeType="1"/>
            </p:cNvSpPr>
            <p:nvPr/>
          </p:nvSpPr>
          <p:spPr bwMode="auto">
            <a:xfrm>
              <a:off x="1832" y="1024"/>
              <a:ext cx="48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6" name="Line 277"/>
            <p:cNvSpPr>
              <a:spLocks noChangeShapeType="1"/>
            </p:cNvSpPr>
            <p:nvPr/>
          </p:nvSpPr>
          <p:spPr bwMode="auto">
            <a:xfrm flipH="1">
              <a:off x="4024" y="1648"/>
              <a:ext cx="8" cy="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7" name="Line 278"/>
            <p:cNvSpPr>
              <a:spLocks noChangeShapeType="1"/>
            </p:cNvSpPr>
            <p:nvPr/>
          </p:nvSpPr>
          <p:spPr bwMode="auto">
            <a:xfrm flipH="1">
              <a:off x="3840" y="1624"/>
              <a:ext cx="5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8" name="Line 279"/>
            <p:cNvSpPr>
              <a:spLocks noChangeShapeType="1"/>
            </p:cNvSpPr>
            <p:nvPr/>
          </p:nvSpPr>
          <p:spPr bwMode="auto">
            <a:xfrm flipH="1">
              <a:off x="4088" y="1232"/>
              <a:ext cx="224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49" name="Line 280"/>
            <p:cNvSpPr>
              <a:spLocks noChangeShapeType="1"/>
            </p:cNvSpPr>
            <p:nvPr/>
          </p:nvSpPr>
          <p:spPr bwMode="auto">
            <a:xfrm flipH="1">
              <a:off x="3936" y="1056"/>
              <a:ext cx="26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0" name="Line 281"/>
            <p:cNvSpPr>
              <a:spLocks noChangeShapeType="1"/>
            </p:cNvSpPr>
            <p:nvPr/>
          </p:nvSpPr>
          <p:spPr bwMode="auto">
            <a:xfrm flipV="1">
              <a:off x="4000" y="1256"/>
              <a:ext cx="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1" name="Line 282"/>
            <p:cNvSpPr>
              <a:spLocks noChangeShapeType="1"/>
            </p:cNvSpPr>
            <p:nvPr/>
          </p:nvSpPr>
          <p:spPr bwMode="auto">
            <a:xfrm>
              <a:off x="3944" y="1232"/>
              <a:ext cx="280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2" name="Line 283"/>
            <p:cNvSpPr>
              <a:spLocks noChangeShapeType="1"/>
            </p:cNvSpPr>
            <p:nvPr/>
          </p:nvSpPr>
          <p:spPr bwMode="auto">
            <a:xfrm flipH="1">
              <a:off x="4104" y="1560"/>
              <a:ext cx="208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3" name="Line 284"/>
            <p:cNvSpPr>
              <a:spLocks noChangeShapeType="1"/>
            </p:cNvSpPr>
            <p:nvPr/>
          </p:nvSpPr>
          <p:spPr bwMode="auto">
            <a:xfrm flipH="1" flipV="1">
              <a:off x="4232" y="1632"/>
              <a:ext cx="48" cy="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4" name="Line 285"/>
            <p:cNvSpPr>
              <a:spLocks noChangeShapeType="1"/>
            </p:cNvSpPr>
            <p:nvPr/>
          </p:nvSpPr>
          <p:spPr bwMode="auto">
            <a:xfrm flipH="1">
              <a:off x="3824" y="2536"/>
              <a:ext cx="392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5" name="Line 286"/>
            <p:cNvSpPr>
              <a:spLocks noChangeShapeType="1"/>
            </p:cNvSpPr>
            <p:nvPr/>
          </p:nvSpPr>
          <p:spPr bwMode="auto">
            <a:xfrm flipH="1">
              <a:off x="3648" y="3008"/>
              <a:ext cx="232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6" name="Line 287"/>
            <p:cNvSpPr>
              <a:spLocks noChangeShapeType="1"/>
            </p:cNvSpPr>
            <p:nvPr/>
          </p:nvSpPr>
          <p:spPr bwMode="auto">
            <a:xfrm flipH="1">
              <a:off x="3392" y="3248"/>
              <a:ext cx="256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7" name="Line 288"/>
            <p:cNvSpPr>
              <a:spLocks noChangeShapeType="1"/>
            </p:cNvSpPr>
            <p:nvPr/>
          </p:nvSpPr>
          <p:spPr bwMode="auto">
            <a:xfrm flipH="1" flipV="1">
              <a:off x="3336" y="2928"/>
              <a:ext cx="32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8" name="Line 289"/>
            <p:cNvSpPr>
              <a:spLocks noChangeShapeType="1"/>
            </p:cNvSpPr>
            <p:nvPr/>
          </p:nvSpPr>
          <p:spPr bwMode="auto">
            <a:xfrm flipH="1">
              <a:off x="3808" y="2568"/>
              <a:ext cx="5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59" name="Line 290"/>
            <p:cNvSpPr>
              <a:spLocks noChangeShapeType="1"/>
            </p:cNvSpPr>
            <p:nvPr/>
          </p:nvSpPr>
          <p:spPr bwMode="auto">
            <a:xfrm flipH="1" flipV="1">
              <a:off x="3656" y="2616"/>
              <a:ext cx="17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0" name="Line 291"/>
            <p:cNvSpPr>
              <a:spLocks noChangeShapeType="1"/>
            </p:cNvSpPr>
            <p:nvPr/>
          </p:nvSpPr>
          <p:spPr bwMode="auto">
            <a:xfrm>
              <a:off x="2912" y="2576"/>
              <a:ext cx="8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1" name="Line 292"/>
            <p:cNvSpPr>
              <a:spLocks noChangeShapeType="1"/>
            </p:cNvSpPr>
            <p:nvPr/>
          </p:nvSpPr>
          <p:spPr bwMode="auto">
            <a:xfrm flipH="1">
              <a:off x="2392" y="2536"/>
              <a:ext cx="320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2" name="Line 293"/>
            <p:cNvSpPr>
              <a:spLocks noChangeShapeType="1"/>
            </p:cNvSpPr>
            <p:nvPr/>
          </p:nvSpPr>
          <p:spPr bwMode="auto">
            <a:xfrm>
              <a:off x="2504" y="2872"/>
              <a:ext cx="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3" name="Line 294"/>
            <p:cNvSpPr>
              <a:spLocks noChangeShapeType="1"/>
            </p:cNvSpPr>
            <p:nvPr/>
          </p:nvSpPr>
          <p:spPr bwMode="auto">
            <a:xfrm flipH="1">
              <a:off x="2728" y="2576"/>
              <a:ext cx="88" cy="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4" name="Line 295"/>
            <p:cNvSpPr>
              <a:spLocks noChangeShapeType="1"/>
            </p:cNvSpPr>
            <p:nvPr/>
          </p:nvSpPr>
          <p:spPr bwMode="auto">
            <a:xfrm flipV="1">
              <a:off x="2608" y="2768"/>
              <a:ext cx="416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5" name="Line 296"/>
            <p:cNvSpPr>
              <a:spLocks noChangeShapeType="1"/>
            </p:cNvSpPr>
            <p:nvPr/>
          </p:nvSpPr>
          <p:spPr bwMode="auto">
            <a:xfrm>
              <a:off x="3824" y="1712"/>
              <a:ext cx="424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366" name="Line 297"/>
            <p:cNvSpPr>
              <a:spLocks noChangeShapeType="1"/>
            </p:cNvSpPr>
            <p:nvPr/>
          </p:nvSpPr>
          <p:spPr bwMode="auto">
            <a:xfrm flipH="1">
              <a:off x="4080" y="1168"/>
              <a:ext cx="1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92165" name="Text Box 140"/>
          <p:cNvSpPr txBox="1">
            <a:spLocks noChangeArrowheads="1"/>
          </p:cNvSpPr>
          <p:nvPr/>
        </p:nvSpPr>
        <p:spPr bwMode="auto">
          <a:xfrm>
            <a:off x="3302000" y="1287463"/>
            <a:ext cx="23685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</a:rPr>
              <a:t>p</a:t>
            </a:r>
            <a:r>
              <a:rPr lang="en-US" sz="1800" dirty="0" smtClean="0">
                <a:solidFill>
                  <a:srgbClr val="000000"/>
                </a:solidFill>
              </a:rPr>
              <a:t>henomenological parameters</a:t>
            </a:r>
          </a:p>
        </p:txBody>
      </p:sp>
      <p:sp>
        <p:nvSpPr>
          <p:cNvPr id="92166" name="Text Box 140"/>
          <p:cNvSpPr txBox="1">
            <a:spLocks noChangeArrowheads="1"/>
          </p:cNvSpPr>
          <p:nvPr/>
        </p:nvSpPr>
        <p:spPr bwMode="auto">
          <a:xfrm>
            <a:off x="6477000" y="1287463"/>
            <a:ext cx="236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</a:rPr>
              <a:t>constraint topology</a:t>
            </a:r>
          </a:p>
        </p:txBody>
      </p:sp>
      <p:grpSp>
        <p:nvGrpSpPr>
          <p:cNvPr id="92167" name="Group 319"/>
          <p:cNvGrpSpPr>
            <a:grpSpLocks/>
          </p:cNvGrpSpPr>
          <p:nvPr/>
        </p:nvGrpSpPr>
        <p:grpSpPr bwMode="auto">
          <a:xfrm>
            <a:off x="3281363" y="2283628"/>
            <a:ext cx="2628900" cy="1106488"/>
            <a:chOff x="2067" y="1584"/>
            <a:chExt cx="1656" cy="697"/>
          </a:xfrm>
        </p:grpSpPr>
        <p:sp>
          <p:nvSpPr>
            <p:cNvPr id="92181" name="AutoShape 137"/>
            <p:cNvSpPr>
              <a:spLocks noChangeArrowheads="1"/>
            </p:cNvSpPr>
            <p:nvPr/>
          </p:nvSpPr>
          <p:spPr bwMode="auto">
            <a:xfrm>
              <a:off x="2067" y="1584"/>
              <a:ext cx="1656" cy="697"/>
            </a:xfrm>
            <a:prstGeom prst="rightArrow">
              <a:avLst>
                <a:gd name="adj1" fmla="val 50000"/>
                <a:gd name="adj2" fmla="val 41919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82" name="Text Box 306"/>
            <p:cNvSpPr txBox="1">
              <a:spLocks noChangeArrowheads="1"/>
            </p:cNvSpPr>
            <p:nvPr/>
          </p:nvSpPr>
          <p:spPr bwMode="auto">
            <a:xfrm>
              <a:off x="2412" y="1769"/>
              <a:ext cx="8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err="1" smtClean="0">
                  <a:solidFill>
                    <a:srgbClr val="800000"/>
                  </a:solidFill>
                </a:rPr>
                <a:t>mDCM</a:t>
              </a:r>
              <a:endParaRPr lang="en-US" b="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2168" name="AutoShape 313"/>
          <p:cNvSpPr>
            <a:spLocks noChangeArrowheads="1"/>
          </p:cNvSpPr>
          <p:nvPr/>
        </p:nvSpPr>
        <p:spPr bwMode="auto">
          <a:xfrm rot="5400000">
            <a:off x="4202113" y="1881990"/>
            <a:ext cx="566738" cy="639763"/>
          </a:xfrm>
          <a:prstGeom prst="rightArrow">
            <a:avLst>
              <a:gd name="adj1" fmla="val 30528"/>
              <a:gd name="adj2" fmla="val 35296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69" name="Text Box 312"/>
          <p:cNvSpPr txBox="1">
            <a:spLocks noChangeArrowheads="1"/>
          </p:cNvSpPr>
          <p:nvPr/>
        </p:nvSpPr>
        <p:spPr bwMode="auto">
          <a:xfrm>
            <a:off x="863600" y="56261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b="0" smtClean="0">
              <a:solidFill>
                <a:srgbClr val="000000"/>
              </a:solidFill>
            </a:endParaRPr>
          </a:p>
        </p:txBody>
      </p:sp>
      <p:grpSp>
        <p:nvGrpSpPr>
          <p:cNvPr id="70982" name="Group 326"/>
          <p:cNvGrpSpPr>
            <a:grpSpLocks/>
          </p:cNvGrpSpPr>
          <p:nvPr/>
        </p:nvGrpSpPr>
        <p:grpSpPr bwMode="auto">
          <a:xfrm>
            <a:off x="266700" y="3429003"/>
            <a:ext cx="8432800" cy="2889252"/>
            <a:chOff x="168" y="2160"/>
            <a:chExt cx="5312" cy="1820"/>
          </a:xfrm>
        </p:grpSpPr>
        <p:sp>
          <p:nvSpPr>
            <p:cNvPr id="92171" name="AutoShape 137"/>
            <p:cNvSpPr>
              <a:spLocks noChangeArrowheads="1"/>
            </p:cNvSpPr>
            <p:nvPr/>
          </p:nvSpPr>
          <p:spPr bwMode="auto">
            <a:xfrm flipH="1">
              <a:off x="2059" y="2160"/>
              <a:ext cx="2064" cy="697"/>
            </a:xfrm>
            <a:prstGeom prst="rightArrow">
              <a:avLst>
                <a:gd name="adj1" fmla="val 48065"/>
                <a:gd name="adj2" fmla="val 42301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72" name="Text Box 301"/>
            <p:cNvSpPr txBox="1">
              <a:spLocks noChangeArrowheads="1"/>
            </p:cNvSpPr>
            <p:nvPr/>
          </p:nvSpPr>
          <p:spPr bwMode="auto">
            <a:xfrm>
              <a:off x="2877" y="2344"/>
              <a:ext cx="92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800000"/>
                  </a:solidFill>
                </a:rPr>
                <a:t>FRODA</a:t>
              </a:r>
              <a:endParaRPr lang="en-US" b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2180" name="AutoShape 316"/>
            <p:cNvSpPr>
              <a:spLocks/>
            </p:cNvSpPr>
            <p:nvPr/>
          </p:nvSpPr>
          <p:spPr bwMode="auto">
            <a:xfrm rot="16200000">
              <a:off x="2612" y="764"/>
              <a:ext cx="424" cy="5312"/>
            </a:xfrm>
            <a:prstGeom prst="rightBrace">
              <a:avLst>
                <a:gd name="adj1" fmla="val 104403"/>
                <a:gd name="adj2" fmla="val 5000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76" name="AutoShape 313"/>
            <p:cNvSpPr>
              <a:spLocks noChangeArrowheads="1"/>
            </p:cNvSpPr>
            <p:nvPr/>
          </p:nvSpPr>
          <p:spPr bwMode="auto">
            <a:xfrm rot="5400000">
              <a:off x="2589" y="2731"/>
              <a:ext cx="472" cy="403"/>
            </a:xfrm>
            <a:prstGeom prst="rightArrow">
              <a:avLst>
                <a:gd name="adj1" fmla="val 30528"/>
                <a:gd name="adj2" fmla="val 35296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177" name="Text Box 322"/>
            <p:cNvSpPr txBox="1">
              <a:spLocks noChangeArrowheads="1"/>
            </p:cNvSpPr>
            <p:nvPr/>
          </p:nvSpPr>
          <p:spPr bwMode="auto">
            <a:xfrm>
              <a:off x="666" y="3534"/>
              <a:ext cx="435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 smtClean="0">
                  <a:solidFill>
                    <a:srgbClr val="800000"/>
                  </a:solidFill>
                  <a:latin typeface="Comic Sans MS Bold" charset="0"/>
                </a:rPr>
                <a:t>Ensemble of Conformations</a:t>
              </a:r>
              <a:endParaRPr lang="en-US" sz="4000" dirty="0" smtClean="0">
                <a:solidFill>
                  <a:srgbClr val="800000"/>
                </a:solidFill>
                <a:latin typeface="Comic Sans MS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72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3216275"/>
            <a:ext cx="4964113" cy="3336925"/>
            <a:chOff x="144" y="2026"/>
            <a:chExt cx="3127" cy="210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44" y="2026"/>
              <a:ext cx="3127" cy="2102"/>
              <a:chOff x="144" y="2026"/>
              <a:chExt cx="3127" cy="2102"/>
            </a:xfrm>
          </p:grpSpPr>
          <p:graphicFrame>
            <p:nvGraphicFramePr>
              <p:cNvPr id="5" name="Object 4"/>
              <p:cNvGraphicFramePr>
                <a:graphicFrameLocks noChangeAspect="1"/>
              </p:cNvGraphicFramePr>
              <p:nvPr/>
            </p:nvGraphicFramePr>
            <p:xfrm>
              <a:off x="144" y="2026"/>
              <a:ext cx="2256" cy="21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12" name="Document" r:id="rId3" imgW="3035300" imgH="2832100" progId="Word.Document.8">
                      <p:embed/>
                    </p:oleObj>
                  </mc:Choice>
                  <mc:Fallback>
                    <p:oleObj name="Document" r:id="rId3" imgW="3035300" imgH="28321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" y="2026"/>
                            <a:ext cx="2256" cy="21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355" y="2785"/>
                <a:ext cx="916" cy="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r>
                  <a:rPr lang="en-US" sz="1800" dirty="0"/>
                  <a:t>DCM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1800" dirty="0" smtClean="0"/>
                  <a:t>OUTPUT</a:t>
                </a:r>
                <a:endParaRPr lang="en-US" sz="1800" dirty="0"/>
              </a:p>
              <a:p>
                <a:pPr algn="ctr" eaLnBrk="1" hangingPunct="1">
                  <a:lnSpc>
                    <a:spcPct val="120000"/>
                  </a:lnSpc>
                  <a:defRPr/>
                </a:pPr>
                <a:r>
                  <a:rPr lang="en-US" sz="1800" dirty="0" smtClean="0"/>
                  <a:t>includes</a:t>
                </a:r>
                <a:endParaRPr lang="en-US" sz="1800" dirty="0"/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1800" dirty="0" smtClean="0"/>
                  <a:t>FREE ENERGY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dirty="0" smtClean="0"/>
                  <a:t>LANDSCAPES</a:t>
                </a:r>
                <a:endParaRPr lang="en-US" sz="1800" dirty="0"/>
              </a:p>
            </p:txBody>
          </p:sp>
        </p:grpSp>
        <p:sp>
          <p:nvSpPr>
            <p:cNvPr id="4" name="Line 6"/>
            <p:cNvSpPr>
              <a:spLocks noChangeShapeType="1"/>
            </p:cNvSpPr>
            <p:nvPr/>
          </p:nvSpPr>
          <p:spPr bwMode="auto">
            <a:xfrm flipH="1">
              <a:off x="2352" y="3195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79425" y="1752600"/>
            <a:ext cx="7673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800" b="0">
                <a:solidFill>
                  <a:srgbClr val="FF0000"/>
                </a:solidFill>
              </a:rPr>
              <a:t>Free energy function:</a:t>
            </a:r>
            <a:r>
              <a:rPr lang="en-US" sz="1800" b="0"/>
              <a:t> G(N</a:t>
            </a:r>
            <a:r>
              <a:rPr lang="en-US" sz="1800" b="0" baseline="-25000"/>
              <a:t>hb</a:t>
            </a:r>
            <a:r>
              <a:rPr lang="en-US" sz="1800" b="0"/>
              <a:t>,N</a:t>
            </a:r>
            <a:r>
              <a:rPr lang="en-US" sz="1800" b="0" baseline="-25000"/>
              <a:t>nt</a:t>
            </a:r>
            <a:r>
              <a:rPr lang="en-US" sz="1800" b="0"/>
              <a:t>) = U</a:t>
            </a:r>
            <a:r>
              <a:rPr lang="en-US" sz="1800" b="0" baseline="-25000"/>
              <a:t>IHB</a:t>
            </a:r>
            <a:r>
              <a:rPr lang="en-US" sz="1800" b="0"/>
              <a:t> – </a:t>
            </a:r>
            <a:r>
              <a:rPr lang="en-US" sz="1800">
                <a:solidFill>
                  <a:srgbClr val="FF0000"/>
                </a:solidFill>
              </a:rPr>
              <a:t>u</a:t>
            </a:r>
            <a:r>
              <a:rPr lang="en-US" sz="1800" b="0" baseline="30000"/>
              <a:t> </a:t>
            </a:r>
            <a:r>
              <a:rPr lang="en-US" sz="1800" b="0"/>
              <a:t>N</a:t>
            </a:r>
            <a:r>
              <a:rPr lang="en-US" sz="1800" b="0" baseline="-25000"/>
              <a:t>hb </a:t>
            </a:r>
            <a:r>
              <a:rPr lang="en-US" sz="1800" b="0"/>
              <a:t>+ </a:t>
            </a:r>
            <a:r>
              <a:rPr lang="en-US" sz="1800">
                <a:solidFill>
                  <a:srgbClr val="FF0000"/>
                </a:solidFill>
              </a:rPr>
              <a:t>v</a:t>
            </a:r>
            <a:r>
              <a:rPr lang="en-US" sz="1800" baseline="30000">
                <a:solidFill>
                  <a:srgbClr val="FF0000"/>
                </a:solidFill>
              </a:rPr>
              <a:t> </a:t>
            </a:r>
            <a:r>
              <a:rPr lang="en-US" sz="1800" b="0"/>
              <a:t>N</a:t>
            </a:r>
            <a:r>
              <a:rPr lang="en-US" sz="1800" b="0" baseline="-25000"/>
              <a:t>nt </a:t>
            </a:r>
            <a:r>
              <a:rPr lang="en-US" sz="1800" b="0"/>
              <a:t>– T(S</a:t>
            </a:r>
            <a:r>
              <a:rPr lang="en-US" sz="1800" b="0" baseline="-25000"/>
              <a:t>c</a:t>
            </a:r>
            <a:r>
              <a:rPr lang="en-US" sz="1800" b="0"/>
              <a:t>(</a:t>
            </a:r>
            <a:r>
              <a:rPr lang="en-US" sz="1800">
                <a:solidFill>
                  <a:srgbClr val="FF0000"/>
                </a:solidFill>
                <a:sym typeface="Symbol" charset="0"/>
              </a:rPr>
              <a:t></a:t>
            </a:r>
            <a:r>
              <a:rPr lang="en-US" sz="1800" baseline="-25000">
                <a:solidFill>
                  <a:srgbClr val="FF0000"/>
                </a:solidFill>
              </a:rPr>
              <a:t>nat</a:t>
            </a:r>
            <a:r>
              <a:rPr lang="en-US" sz="1800" b="0"/>
              <a:t>) +</a:t>
            </a:r>
            <a:r>
              <a:rPr lang="en-US" sz="1800" b="0" baseline="30000"/>
              <a:t> </a:t>
            </a:r>
            <a:r>
              <a:rPr lang="en-US" sz="1800" b="0"/>
              <a:t>S</a:t>
            </a:r>
            <a:r>
              <a:rPr lang="en-US" sz="1800" b="0" baseline="-25000"/>
              <a:t>mix</a:t>
            </a:r>
            <a:r>
              <a:rPr lang="en-US" sz="1800" b="0"/>
              <a:t>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953000" y="1143000"/>
            <a:ext cx="4038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sz="1400" b="0"/>
              <a:t>Jacobs &amp; Dallakyan (2005) </a:t>
            </a:r>
            <a:r>
              <a:rPr lang="en-US" sz="1400" b="0" i="1"/>
              <a:t>Biophysical J.</a:t>
            </a:r>
            <a:r>
              <a:rPr lang="en-US" sz="1400" b="0"/>
              <a:t> </a:t>
            </a:r>
            <a:r>
              <a:rPr lang="en-US" sz="1400"/>
              <a:t>88</a:t>
            </a:r>
            <a:r>
              <a:rPr lang="en-US" sz="1400" b="0"/>
              <a:t>:903</a:t>
            </a:r>
          </a:p>
          <a:p>
            <a:pPr eaLnBrk="1" hangingPunct="1">
              <a:defRPr/>
            </a:pPr>
            <a:r>
              <a:rPr lang="da-DK" sz="1400" b="0" baseline="-25000"/>
              <a:t> </a:t>
            </a:r>
            <a:r>
              <a:rPr lang="da-DK" sz="1400" b="0"/>
              <a:t>Livesay et al. (2004</a:t>
            </a:r>
            <a:r>
              <a:rPr lang="da-DK" sz="1400" b="0" i="1"/>
              <a:t>) FEBS Letters</a:t>
            </a:r>
            <a:r>
              <a:rPr lang="da-DK" sz="1400" b="0"/>
              <a:t> </a:t>
            </a:r>
            <a:r>
              <a:rPr lang="da-DK" sz="1400"/>
              <a:t>576</a:t>
            </a:r>
            <a:r>
              <a:rPr lang="da-DK" sz="1400" b="0"/>
              <a:t>:468</a:t>
            </a:r>
            <a:endParaRPr lang="en-US" sz="1800" b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81000" y="2590800"/>
            <a:ext cx="45847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FF0000"/>
                </a:solidFill>
              </a:rPr>
              <a:t>Experimental input data</a:t>
            </a:r>
          </a:p>
          <a:p>
            <a:pPr algn="ctr" eaLnBrk="1" hangingPunct="1">
              <a:defRPr/>
            </a:pPr>
            <a:r>
              <a:rPr lang="en-US" sz="1800" b="0" dirty="0"/>
              <a:t>NATIVE STRUCTURE + HEAT CAPACITY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953000" y="2533650"/>
            <a:ext cx="3810000" cy="4117975"/>
            <a:chOff x="4953000" y="2533650"/>
            <a:chExt cx="3810000" cy="4117975"/>
          </a:xfrm>
        </p:grpSpPr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4953000" y="2533650"/>
              <a:ext cx="3657600" cy="666750"/>
              <a:chOff x="3120" y="1596"/>
              <a:chExt cx="2304" cy="420"/>
            </a:xfrm>
          </p:grpSpPr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3120" y="1872"/>
                <a:ext cx="52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0"/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3648" y="1596"/>
                <a:ext cx="1776" cy="4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sz="1800" b="0" dirty="0">
                    <a:latin typeface="Arial"/>
                    <a:cs typeface="Arial"/>
                  </a:rPr>
                  <a:t>Simulated annealing over </a:t>
                </a:r>
                <a:r>
                  <a:rPr lang="en-US" sz="1800" dirty="0">
                    <a:solidFill>
                      <a:srgbClr val="FF0000"/>
                    </a:solidFill>
                    <a:latin typeface="Arial"/>
                    <a:cs typeface="Arial"/>
                  </a:rPr>
                  <a:t>u, v,</a:t>
                </a:r>
                <a:r>
                  <a:rPr lang="en-US" sz="1800" b="0" dirty="0">
                    <a:latin typeface="Arial"/>
                    <a:cs typeface="Arial"/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  <a:latin typeface="Arial"/>
                    <a:cs typeface="Arial"/>
                    <a:sym typeface="Symbol" charset="0"/>
                  </a:rPr>
                  <a:t></a:t>
                </a:r>
                <a:r>
                  <a:rPr lang="en-US" sz="1800" baseline="-25000" dirty="0" err="1">
                    <a:solidFill>
                      <a:srgbClr val="FF0000"/>
                    </a:solidFill>
                    <a:latin typeface="Arial"/>
                    <a:cs typeface="Arial"/>
                  </a:rPr>
                  <a:t>nat</a:t>
                </a:r>
                <a:r>
                  <a:rPr lang="en-US" sz="1800" baseline="-25000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5105400" y="3200400"/>
              <a:ext cx="3657600" cy="3451225"/>
              <a:chOff x="3216" y="2016"/>
              <a:chExt cx="2304" cy="2174"/>
            </a:xfrm>
          </p:grpSpPr>
          <p:pic>
            <p:nvPicPr>
              <p:cNvPr id="14" name="Picture 14" descr="Fig_1a"/>
              <p:cNvPicPr>
                <a:picLocks noChangeAspect="1" noChangeArrowheads="1"/>
              </p:cNvPicPr>
              <p:nvPr/>
            </p:nvPicPr>
            <p:blipFill>
              <a:blip r:embed="rId5">
                <a:lum bright="-12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256"/>
                <a:ext cx="2304" cy="19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4560" y="2016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0"/>
              </a:p>
            </p:txBody>
          </p:sp>
        </p:grpSp>
      </p:grp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Protein Thermodynamics</a:t>
            </a:r>
          </a:p>
          <a:p>
            <a:pPr algn="ctr" eaLnBrk="1" hangingPunct="1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Empirical model with 3 fitting 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parameters: 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mDCM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517525" y="1228725"/>
            <a:ext cx="296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Mean Field Theory:</a:t>
            </a:r>
          </a:p>
        </p:txBody>
      </p:sp>
    </p:spTree>
    <p:extLst>
      <p:ext uri="{BB962C8B-B14F-4D97-AF65-F5344CB8AC3E}">
        <p14:creationId xmlns:p14="http://schemas.microsoft.com/office/powerpoint/2010/main" val="18640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Group 1028"/>
          <p:cNvGrpSpPr>
            <a:grpSpLocks/>
          </p:cNvGrpSpPr>
          <p:nvPr/>
        </p:nvGrpSpPr>
        <p:grpSpPr bwMode="auto">
          <a:xfrm>
            <a:off x="785813" y="1219200"/>
            <a:ext cx="7900987" cy="717550"/>
            <a:chOff x="491" y="3630"/>
            <a:chExt cx="4977" cy="452"/>
          </a:xfrm>
        </p:grpSpPr>
        <p:grpSp>
          <p:nvGrpSpPr>
            <p:cNvPr id="47111" name="Group 1029"/>
            <p:cNvGrpSpPr>
              <a:grpSpLocks/>
            </p:cNvGrpSpPr>
            <p:nvPr/>
          </p:nvGrpSpPr>
          <p:grpSpPr bwMode="auto">
            <a:xfrm>
              <a:off x="2561" y="3630"/>
              <a:ext cx="2907" cy="452"/>
              <a:chOff x="1508" y="3603"/>
              <a:chExt cx="2907" cy="452"/>
            </a:xfrm>
          </p:grpSpPr>
          <p:sp>
            <p:nvSpPr>
              <p:cNvPr id="108550" name="Text Box 1030"/>
              <p:cNvSpPr txBox="1">
                <a:spLocks noChangeArrowheads="1"/>
              </p:cNvSpPr>
              <p:nvPr/>
            </p:nvSpPr>
            <p:spPr bwMode="auto">
              <a:xfrm>
                <a:off x="1509" y="3603"/>
                <a:ext cx="290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Font typeface="Symbol" charset="0"/>
                  <a:buNone/>
                  <a:defRPr/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  <a:sym typeface="Symbol" charset="0"/>
                  </a:rPr>
                  <a:t>number of independent degrees of freedom</a:t>
                </a:r>
              </a:p>
            </p:txBody>
          </p:sp>
          <p:sp>
            <p:nvSpPr>
              <p:cNvPr id="108551" name="Text Box 1031"/>
              <p:cNvSpPr txBox="1">
                <a:spLocks noChangeArrowheads="1"/>
              </p:cNvSpPr>
              <p:nvPr/>
            </p:nvSpPr>
            <p:spPr bwMode="auto">
              <a:xfrm>
                <a:off x="2285" y="3824"/>
                <a:ext cx="134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number of residues</a:t>
                </a:r>
              </a:p>
            </p:txBody>
          </p:sp>
          <p:sp>
            <p:nvSpPr>
              <p:cNvPr id="108552" name="Line 1032"/>
              <p:cNvSpPr>
                <a:spLocks noChangeShapeType="1"/>
              </p:cNvSpPr>
              <p:nvPr/>
            </p:nvSpPr>
            <p:spPr bwMode="auto">
              <a:xfrm flipV="1">
                <a:off x="1508" y="3812"/>
                <a:ext cx="2899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8553" name="Text Box 1033"/>
            <p:cNvSpPr txBox="1">
              <a:spLocks noChangeArrowheads="1"/>
            </p:cNvSpPr>
            <p:nvPr/>
          </p:nvSpPr>
          <p:spPr bwMode="auto">
            <a:xfrm>
              <a:off x="491" y="3747"/>
              <a:ext cx="21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 = flexibility order parameter = </a:t>
              </a:r>
            </a:p>
          </p:txBody>
        </p:sp>
      </p:grpSp>
      <p:sp>
        <p:nvSpPr>
          <p:cNvPr id="108554" name="Rectangle 1034"/>
          <p:cNvSpPr>
            <a:spLocks noChangeArrowheads="1"/>
          </p:cNvSpPr>
          <p:nvPr/>
        </p:nvSpPr>
        <p:spPr bwMode="auto">
          <a:xfrm>
            <a:off x="0" y="0"/>
            <a:ext cx="9144000" cy="10541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1D Free Energy Landscape</a:t>
            </a:r>
          </a:p>
          <a:p>
            <a:pPr algn="ctr" defTabSz="91440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Free energy is directly related to the global flexibility of a protein</a:t>
            </a:r>
            <a:endParaRPr lang="en-US" sz="2000" b="1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8555" name="Group 1035"/>
          <p:cNvGrpSpPr>
            <a:grpSpLocks/>
          </p:cNvGrpSpPr>
          <p:nvPr/>
        </p:nvGrpSpPr>
        <p:grpSpPr bwMode="auto">
          <a:xfrm>
            <a:off x="685800" y="1371600"/>
            <a:ext cx="6629400" cy="5181600"/>
            <a:chOff x="432" y="864"/>
            <a:chExt cx="4176" cy="3264"/>
          </a:xfrm>
        </p:grpSpPr>
        <p:pic>
          <p:nvPicPr>
            <p:cNvPr id="108556" name="Picture 1036" descr="Ubq_landau"/>
            <p:cNvPicPr>
              <a:picLocks noChangeAspect="1" noChangeArrowheads="1"/>
            </p:cNvPicPr>
            <p:nvPr/>
          </p:nvPicPr>
          <p:blipFill>
            <a:blip r:embed="rId3">
              <a:lum bright="-2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" y="1344"/>
              <a:ext cx="3479" cy="2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8557" name="Text Box 1037"/>
            <p:cNvSpPr txBox="1">
              <a:spLocks noChangeArrowheads="1"/>
            </p:cNvSpPr>
            <p:nvPr/>
          </p:nvSpPr>
          <p:spPr bwMode="auto">
            <a:xfrm>
              <a:off x="432" y="864"/>
              <a:ext cx="2016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defTabSz="914400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Global Flexibility</a:t>
              </a: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26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ference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594573"/>
            <a:ext cx="9189807" cy="11892691"/>
          </a:xfrm>
          <a:prstGeom prst="rect">
            <a:avLst/>
          </a:prstGeom>
        </p:spPr>
      </p:pic>
      <p:pic>
        <p:nvPicPr>
          <p:cNvPr id="4" name="Picture 3" descr="reference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2746973"/>
            <a:ext cx="9189807" cy="11892691"/>
          </a:xfrm>
          <a:prstGeom prst="rect">
            <a:avLst/>
          </a:prstGeom>
        </p:spPr>
      </p:pic>
      <p:pic>
        <p:nvPicPr>
          <p:cNvPr id="6" name="Picture 5" descr="reference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99373"/>
            <a:ext cx="9189807" cy="11892691"/>
          </a:xfrm>
          <a:prstGeom prst="rect">
            <a:avLst/>
          </a:prstGeom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New Hybrid Model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Combining 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mDCM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with GS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6738" y="1215140"/>
            <a:ext cx="2693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High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evel Overview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83470" y="1801411"/>
            <a:ext cx="8430534" cy="4320268"/>
            <a:chOff x="321820" y="1801411"/>
            <a:chExt cx="8430534" cy="4320268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7410892" y="5664920"/>
              <a:ext cx="743188" cy="87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6049458" y="5255877"/>
              <a:ext cx="1361434" cy="836829"/>
              <a:chOff x="667013" y="4760059"/>
              <a:chExt cx="1361434" cy="836829"/>
            </a:xfrm>
          </p:grpSpPr>
          <p:sp>
            <p:nvSpPr>
              <p:cNvPr id="18" name="Decision 17"/>
              <p:cNvSpPr/>
              <p:nvPr/>
            </p:nvSpPr>
            <p:spPr>
              <a:xfrm>
                <a:off x="667013" y="4760059"/>
                <a:ext cx="1361434" cy="836829"/>
              </a:xfrm>
              <a:prstGeom prst="flowChartDecision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58896" y="4919260"/>
                <a:ext cx="9656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finished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</a:t>
                </a:r>
                <a:r>
                  <a:rPr lang="en-US" b="1" dirty="0" smtClean="0"/>
                  <a:t>?</a:t>
                </a:r>
                <a:endParaRPr lang="en-US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560780" y="4167999"/>
              <a:ext cx="1191574" cy="396740"/>
              <a:chOff x="1416258" y="5929518"/>
              <a:chExt cx="1191574" cy="396740"/>
            </a:xfrm>
          </p:grpSpPr>
          <p:sp>
            <p:nvSpPr>
              <p:cNvPr id="13" name="Terminator 12"/>
              <p:cNvSpPr/>
              <p:nvPr/>
            </p:nvSpPr>
            <p:spPr>
              <a:xfrm>
                <a:off x="1416258" y="5975197"/>
                <a:ext cx="1191574" cy="351061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21954" y="5929518"/>
                <a:ext cx="595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stop</a:t>
                </a:r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21820" y="1801411"/>
              <a:ext cx="5090910" cy="4320268"/>
              <a:chOff x="321820" y="1801411"/>
              <a:chExt cx="5090910" cy="4320268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31000" y="3305383"/>
                <a:ext cx="5081730" cy="1269473"/>
                <a:chOff x="3152314" y="1991737"/>
                <a:chExt cx="5081730" cy="866752"/>
              </a:xfrm>
            </p:grpSpPr>
            <p:sp>
              <p:nvSpPr>
                <p:cNvPr id="32" name="Process 31"/>
                <p:cNvSpPr/>
                <p:nvPr/>
              </p:nvSpPr>
              <p:spPr>
                <a:xfrm>
                  <a:off x="3152314" y="1991737"/>
                  <a:ext cx="4983093" cy="866752"/>
                </a:xfrm>
                <a:prstGeom prst="flowChartProcess">
                  <a:avLst/>
                </a:prstGeom>
                <a:gradFill flip="none" rotWithShape="1"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161453" y="1996857"/>
                  <a:ext cx="5072591" cy="840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1. </a:t>
                  </a:r>
                  <a:r>
                    <a:rPr lang="en-US" sz="2000" b="1" dirty="0" smtClean="0">
                      <a:solidFill>
                        <a:srgbClr val="800000"/>
                      </a:solidFill>
                    </a:rPr>
                    <a:t>Apply </a:t>
                  </a:r>
                  <a:r>
                    <a:rPr lang="en-US" sz="2000" b="1" dirty="0" err="1" smtClean="0">
                      <a:solidFill>
                        <a:srgbClr val="800000"/>
                      </a:solidFill>
                    </a:rPr>
                    <a:t>mDCM</a:t>
                  </a:r>
                  <a:r>
                    <a:rPr lang="en-US" dirty="0" smtClean="0"/>
                    <a:t> (generate free energy landscape)</a:t>
                  </a:r>
                </a:p>
                <a:p>
                  <a:r>
                    <a:rPr lang="en-US" dirty="0" smtClean="0"/>
                    <a:t>2. Select new constraint topology (metropolis MC)</a:t>
                  </a:r>
                </a:p>
                <a:p>
                  <a:r>
                    <a:rPr lang="en-US" dirty="0" smtClean="0"/>
                    <a:t>3. Identify all rigid clusters using network rigidity</a:t>
                  </a:r>
                </a:p>
                <a:p>
                  <a:r>
                    <a:rPr lang="en-US" dirty="0" smtClean="0"/>
                    <a:t>4. Empirically adjust effective time scale (</a:t>
                  </a:r>
                  <a:r>
                    <a:rPr lang="en-US" dirty="0" err="1" smtClean="0">
                      <a:solidFill>
                        <a:srgbClr val="FF0000"/>
                      </a:solidFill>
                    </a:rPr>
                    <a:t>Nsteps</a:t>
                  </a:r>
                  <a:r>
                    <a:rPr lang="en-US" dirty="0" smtClean="0"/>
                    <a:t>)</a:t>
                  </a:r>
                  <a:endParaRPr lang="en-US" dirty="0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21820" y="5167571"/>
                <a:ext cx="5041579" cy="954108"/>
                <a:chOff x="321820" y="5167571"/>
                <a:chExt cx="5041579" cy="954108"/>
              </a:xfrm>
            </p:grpSpPr>
            <p:sp>
              <p:nvSpPr>
                <p:cNvPr id="28" name="Process 27"/>
                <p:cNvSpPr/>
                <p:nvPr/>
              </p:nvSpPr>
              <p:spPr>
                <a:xfrm>
                  <a:off x="334152" y="5167571"/>
                  <a:ext cx="4979941" cy="954108"/>
                </a:xfrm>
                <a:prstGeom prst="flowChartProcess">
                  <a:avLst/>
                </a:prstGeom>
                <a:gradFill flip="none" rotWithShape="1"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321820" y="5167571"/>
                  <a:ext cx="504157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Input: Last geometry</a:t>
                  </a:r>
                </a:p>
                <a:p>
                  <a:r>
                    <a:rPr lang="en-US" sz="2000" b="1" dirty="0">
                      <a:solidFill>
                        <a:srgbClr val="800000"/>
                      </a:solidFill>
                    </a:rPr>
                    <a:t>Run FRODA</a:t>
                  </a:r>
                  <a:r>
                    <a:rPr lang="en-US" dirty="0"/>
                    <a:t> </a:t>
                  </a:r>
                  <a:r>
                    <a:rPr lang="en-US" dirty="0" smtClean="0"/>
                    <a:t>for </a:t>
                  </a:r>
                  <a:r>
                    <a:rPr lang="en-US" dirty="0" err="1" smtClean="0">
                      <a:solidFill>
                        <a:srgbClr val="FF0000"/>
                      </a:solidFill>
                    </a:rPr>
                    <a:t>Nsteps</a:t>
                  </a:r>
                  <a:r>
                    <a:rPr lang="en-US" dirty="0" smtClean="0"/>
                    <a:t> at fixed </a:t>
                  </a:r>
                  <a:r>
                    <a:rPr lang="en-US" dirty="0"/>
                    <a:t>constraint </a:t>
                  </a:r>
                  <a:r>
                    <a:rPr lang="en-US" dirty="0" smtClean="0"/>
                    <a:t>topology</a:t>
                  </a:r>
                </a:p>
                <a:p>
                  <a:r>
                    <a:rPr lang="en-US" dirty="0" smtClean="0"/>
                    <a:t>Output: New geometry for each step.</a:t>
                  </a:r>
                  <a:endParaRPr lang="en-US" dirty="0"/>
                </a:p>
              </p:txBody>
            </p:sp>
          </p:grpSp>
          <p:cxnSp>
            <p:nvCxnSpPr>
              <p:cNvPr id="27" name="Straight Arrow Connector 26"/>
              <p:cNvCxnSpPr/>
              <p:nvPr/>
            </p:nvCxnSpPr>
            <p:spPr>
              <a:xfrm>
                <a:off x="2869013" y="4595990"/>
                <a:ext cx="0" cy="55481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/>
              <p:cNvGrpSpPr/>
              <p:nvPr/>
            </p:nvGrpSpPr>
            <p:grpSpPr>
              <a:xfrm>
                <a:off x="2040702" y="1801411"/>
                <a:ext cx="1849450" cy="1491643"/>
                <a:chOff x="758382" y="1801411"/>
                <a:chExt cx="1849450" cy="149164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758382" y="1801411"/>
                  <a:ext cx="1849450" cy="932467"/>
                  <a:chOff x="630464" y="2093763"/>
                  <a:chExt cx="1849450" cy="932467"/>
                </a:xfrm>
              </p:grpSpPr>
              <p:sp>
                <p:nvSpPr>
                  <p:cNvPr id="36" name="Data 35"/>
                  <p:cNvSpPr/>
                  <p:nvPr/>
                </p:nvSpPr>
                <p:spPr>
                  <a:xfrm>
                    <a:off x="630464" y="2128778"/>
                    <a:ext cx="1849450" cy="89745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chemeClr val="tx2">
                          <a:lumMod val="20000"/>
                          <a:lumOff val="8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041638" y="2093763"/>
                    <a:ext cx="1255535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Input initial</a:t>
                    </a:r>
                  </a:p>
                  <a:p>
                    <a:r>
                      <a:rPr lang="en-US" dirty="0"/>
                      <a:t>p</a:t>
                    </a:r>
                    <a:r>
                      <a:rPr lang="en-US" dirty="0" smtClean="0"/>
                      <a:t>rotein </a:t>
                    </a:r>
                  </a:p>
                  <a:p>
                    <a:r>
                      <a:rPr lang="en-US" dirty="0" smtClean="0"/>
                      <a:t>structure</a:t>
                    </a:r>
                    <a:endParaRPr lang="en-US" dirty="0"/>
                  </a:p>
                </p:txBody>
              </p:sp>
            </p:grp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1599023" y="2746207"/>
                  <a:ext cx="0" cy="54684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TextBox 38"/>
            <p:cNvSpPr txBox="1"/>
            <p:nvPr/>
          </p:nvSpPr>
          <p:spPr>
            <a:xfrm>
              <a:off x="6715190" y="4898874"/>
              <a:ext cx="42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232" y="5603275"/>
              <a:ext cx="494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5318600" y="5677891"/>
              <a:ext cx="743188" cy="87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5314090" y="3526090"/>
              <a:ext cx="1418950" cy="20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18" idx="0"/>
            </p:cNvCxnSpPr>
            <p:nvPr/>
          </p:nvCxnSpPr>
          <p:spPr>
            <a:xfrm flipV="1">
              <a:off x="6730175" y="3521579"/>
              <a:ext cx="2865" cy="17342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8154080" y="4574318"/>
              <a:ext cx="0" cy="10993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93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New Hybrid Model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Two dimensional example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3" name="Picture 2" descr="conf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9889">
            <a:off x="2644512" y="1531524"/>
            <a:ext cx="4240221" cy="46350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6090" y="1306872"/>
            <a:ext cx="735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800000"/>
                </a:solidFill>
                <a:latin typeface="Arial"/>
                <a:cs typeface="Arial"/>
              </a:rPr>
              <a:t>mDCM</a:t>
            </a:r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:</a:t>
            </a:r>
            <a:r>
              <a:rPr lang="en-US" sz="2000" dirty="0" smtClean="0">
                <a:latin typeface="Arial"/>
                <a:cs typeface="Arial"/>
              </a:rPr>
              <a:t> Determines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new constraint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opology</a:t>
            </a:r>
            <a:r>
              <a:rPr lang="en-US" sz="2000" dirty="0" smtClean="0">
                <a:latin typeface="Arial"/>
                <a:cs typeface="Arial"/>
              </a:rPr>
              <a:t> for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fixed geometry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4261" y="5498729"/>
            <a:ext cx="7398630" cy="1047426"/>
            <a:chOff x="258921" y="5634348"/>
            <a:chExt cx="7398630" cy="1047426"/>
          </a:xfrm>
        </p:grpSpPr>
        <p:sp>
          <p:nvSpPr>
            <p:cNvPr id="27" name="TextBox 26"/>
            <p:cNvSpPr txBox="1"/>
            <p:nvPr/>
          </p:nvSpPr>
          <p:spPr>
            <a:xfrm>
              <a:off x="1134322" y="5634348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Fluctuating constraint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58921" y="5831612"/>
              <a:ext cx="7398630" cy="850162"/>
              <a:chOff x="258921" y="5831612"/>
              <a:chExt cx="7398630" cy="850162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57561" y="6139837"/>
                <a:ext cx="76444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134322" y="5942573"/>
                <a:ext cx="215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Quenched constraint</a:t>
                </a:r>
                <a:endParaRPr lang="en-US" dirty="0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57561" y="5831612"/>
                <a:ext cx="76444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258921" y="6312442"/>
                <a:ext cx="7398630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Pink</a:t>
                </a:r>
                <a:r>
                  <a:rPr lang="en-US" dirty="0" smtClean="0"/>
                  <a:t> and </a:t>
                </a:r>
                <a:r>
                  <a:rPr lang="en-US" b="1" dirty="0" smtClean="0">
                    <a:solidFill>
                      <a:srgbClr val="FFFF00"/>
                    </a:solidFill>
                  </a:rPr>
                  <a:t>yellow</a:t>
                </a:r>
                <a:r>
                  <a:rPr lang="en-US" dirty="0" smtClean="0"/>
                  <a:t> shaded regions highlight rigid clusters with 3 atoms or more.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6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New Hybrid Model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Two dimensional example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4" name="Picture 3" descr="con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57" y="1984967"/>
            <a:ext cx="5111461" cy="39206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69970" y="1306872"/>
            <a:ext cx="6917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GS:</a:t>
            </a:r>
            <a:r>
              <a:rPr lang="en-US" sz="2000" dirty="0" smtClean="0">
                <a:latin typeface="Arial"/>
                <a:cs typeface="Arial"/>
              </a:rPr>
              <a:t> Determines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new geometry</a:t>
            </a:r>
            <a:r>
              <a:rPr lang="en-US" sz="2000" dirty="0" smtClean="0">
                <a:latin typeface="Arial"/>
                <a:cs typeface="Arial"/>
              </a:rPr>
              <a:t> for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fixed constraint topology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4261" y="5498729"/>
            <a:ext cx="7398630" cy="1047426"/>
            <a:chOff x="258921" y="5634348"/>
            <a:chExt cx="7398630" cy="1047426"/>
          </a:xfrm>
        </p:grpSpPr>
        <p:sp>
          <p:nvSpPr>
            <p:cNvPr id="36" name="TextBox 35"/>
            <p:cNvSpPr txBox="1"/>
            <p:nvPr/>
          </p:nvSpPr>
          <p:spPr>
            <a:xfrm>
              <a:off x="1134322" y="5634348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Fluctuating constraint</a:t>
              </a:r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58921" y="5831612"/>
              <a:ext cx="7398630" cy="850162"/>
              <a:chOff x="258921" y="5831612"/>
              <a:chExt cx="7398630" cy="850162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357561" y="6139837"/>
                <a:ext cx="76444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134322" y="5942573"/>
                <a:ext cx="215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Quenched constraint</a:t>
                </a:r>
                <a:endParaRPr lang="en-US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357561" y="5831612"/>
                <a:ext cx="76444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58921" y="6312442"/>
                <a:ext cx="7398630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Pink</a:t>
                </a:r>
                <a:r>
                  <a:rPr lang="en-US" dirty="0" smtClean="0"/>
                  <a:t> and </a:t>
                </a:r>
                <a:r>
                  <a:rPr lang="en-US" b="1" dirty="0" smtClean="0">
                    <a:solidFill>
                      <a:srgbClr val="FFFF00"/>
                    </a:solidFill>
                  </a:rPr>
                  <a:t>yellow</a:t>
                </a:r>
                <a:r>
                  <a:rPr lang="en-US" dirty="0" smtClean="0"/>
                  <a:t> shaded regions highlight rigid clusters with 3 atoms or more.</a:t>
                </a:r>
                <a:endParaRPr lang="en-US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362102" y="1935651"/>
            <a:ext cx="1613906" cy="1503599"/>
            <a:chOff x="7362102" y="1935651"/>
            <a:chExt cx="1613906" cy="1503599"/>
          </a:xfrm>
        </p:grpSpPr>
        <p:sp>
          <p:nvSpPr>
            <p:cNvPr id="13" name="Rectangle 12"/>
            <p:cNvSpPr/>
            <p:nvPr/>
          </p:nvSpPr>
          <p:spPr>
            <a:xfrm>
              <a:off x="7362102" y="1935651"/>
              <a:ext cx="1613906" cy="11959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6871" y="3069918"/>
              <a:ext cx="1012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previous</a:t>
              </a:r>
              <a:endParaRPr lang="en-US" b="1" dirty="0"/>
            </a:p>
          </p:txBody>
        </p:sp>
      </p:grpSp>
      <p:pic>
        <p:nvPicPr>
          <p:cNvPr id="15" name="Picture 14" descr="conf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9889">
            <a:off x="7629552" y="1882426"/>
            <a:ext cx="1163592" cy="12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New Hybrid Model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Two dimensional example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5" name="Picture 4" descr="conf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80" y="1990305"/>
            <a:ext cx="5122798" cy="39152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6090" y="1306872"/>
            <a:ext cx="735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800000"/>
                </a:solidFill>
                <a:latin typeface="Arial"/>
                <a:cs typeface="Arial"/>
              </a:rPr>
              <a:t>mDCM</a:t>
            </a:r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:</a:t>
            </a:r>
            <a:r>
              <a:rPr lang="en-US" sz="2000" dirty="0" smtClean="0">
                <a:latin typeface="Arial"/>
                <a:cs typeface="Arial"/>
              </a:rPr>
              <a:t> Determines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new constraint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opology</a:t>
            </a:r>
            <a:r>
              <a:rPr lang="en-US" sz="2000" dirty="0" smtClean="0">
                <a:latin typeface="Arial"/>
                <a:cs typeface="Arial"/>
              </a:rPr>
              <a:t> for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fixed geometry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34261" y="5498729"/>
            <a:ext cx="7398630" cy="1047426"/>
            <a:chOff x="258921" y="5634348"/>
            <a:chExt cx="7398630" cy="1047426"/>
          </a:xfrm>
        </p:grpSpPr>
        <p:sp>
          <p:nvSpPr>
            <p:cNvPr id="35" name="TextBox 34"/>
            <p:cNvSpPr txBox="1"/>
            <p:nvPr/>
          </p:nvSpPr>
          <p:spPr>
            <a:xfrm>
              <a:off x="1134322" y="5634348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Fluctuating constraint</a:t>
              </a:r>
              <a:endParaRPr lang="en-US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58921" y="5831612"/>
              <a:ext cx="7398630" cy="850162"/>
              <a:chOff x="258921" y="5831612"/>
              <a:chExt cx="7398630" cy="850162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57561" y="6139837"/>
                <a:ext cx="76444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134322" y="5942573"/>
                <a:ext cx="215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Quenched constraint</a:t>
                </a:r>
                <a:endParaRPr lang="en-US" dirty="0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57561" y="5831612"/>
                <a:ext cx="76444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258921" y="6312442"/>
                <a:ext cx="7398630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Pink</a:t>
                </a:r>
                <a:r>
                  <a:rPr lang="en-US" dirty="0" smtClean="0"/>
                  <a:t> and </a:t>
                </a:r>
                <a:r>
                  <a:rPr lang="en-US" b="1" dirty="0" smtClean="0">
                    <a:solidFill>
                      <a:srgbClr val="FFFF00"/>
                    </a:solidFill>
                  </a:rPr>
                  <a:t>yellow</a:t>
                </a:r>
                <a:r>
                  <a:rPr lang="en-US" dirty="0" smtClean="0"/>
                  <a:t> shaded regions highlight rigid clusters with 3 atoms or more.</a:t>
                </a:r>
                <a:endParaRPr lang="en-US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362102" y="1935651"/>
            <a:ext cx="1613906" cy="1503599"/>
            <a:chOff x="7362102" y="1935651"/>
            <a:chExt cx="1613906" cy="1503599"/>
          </a:xfrm>
        </p:grpSpPr>
        <p:sp>
          <p:nvSpPr>
            <p:cNvPr id="13" name="Rectangle 12"/>
            <p:cNvSpPr/>
            <p:nvPr/>
          </p:nvSpPr>
          <p:spPr>
            <a:xfrm>
              <a:off x="7362102" y="1935651"/>
              <a:ext cx="1613906" cy="11959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6871" y="3069918"/>
              <a:ext cx="1012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previous</a:t>
              </a:r>
              <a:endParaRPr lang="en-US" b="1" dirty="0"/>
            </a:p>
          </p:txBody>
        </p:sp>
      </p:grpSp>
      <p:pic>
        <p:nvPicPr>
          <p:cNvPr id="15" name="Picture 14" descr="conf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29" y="1990305"/>
            <a:ext cx="1407533" cy="10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11163" y="1125538"/>
            <a:ext cx="7943850" cy="5341937"/>
            <a:chOff x="259" y="709"/>
            <a:chExt cx="5004" cy="3365"/>
          </a:xfrm>
        </p:grpSpPr>
        <p:sp>
          <p:nvSpPr>
            <p:cNvPr id="3" name="Text Box 8"/>
            <p:cNvSpPr txBox="1">
              <a:spLocks noChangeArrowheads="1"/>
            </p:cNvSpPr>
            <p:nvPr/>
          </p:nvSpPr>
          <p:spPr bwMode="auto">
            <a:xfrm>
              <a:off x="662" y="709"/>
              <a:ext cx="4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>
                  <a:solidFill>
                    <a:srgbClr val="000080"/>
                  </a:solidFill>
                </a:rPr>
                <a:t>G = H - TS   </a:t>
              </a:r>
              <a:r>
                <a:rPr lang="en-US" sz="2000" b="1" dirty="0">
                  <a:solidFill>
                    <a:srgbClr val="000080"/>
                  </a:solidFill>
                </a:rPr>
                <a:t>calculation of free energy requires entropy</a:t>
              </a: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042" y="3824"/>
              <a:ext cx="1634" cy="250"/>
              <a:chOff x="1670" y="3772"/>
              <a:chExt cx="1634" cy="250"/>
            </a:xfrm>
          </p:grpSpPr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670" y="3772"/>
                <a:ext cx="13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 dirty="0">
                    <a:solidFill>
                      <a:srgbClr val="000080"/>
                    </a:solidFill>
                  </a:rPr>
                  <a:t>greater accuracy</a:t>
                </a:r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3096" y="3896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59" y="1921"/>
              <a:ext cx="250" cy="1316"/>
              <a:chOff x="867" y="2280"/>
              <a:chExt cx="250" cy="1316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409" y="2889"/>
                <a:ext cx="116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 dirty="0">
                    <a:solidFill>
                      <a:srgbClr val="000080"/>
                    </a:solidFill>
                  </a:rPr>
                  <a:t>greater speed</a:t>
                </a: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rot="-5400000">
                <a:off x="896" y="2384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5400000">
              <a:off x="2896" y="1468"/>
              <a:ext cx="0" cy="473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41" y="941"/>
              <a:ext cx="0" cy="290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Arc 14"/>
            <p:cNvSpPr>
              <a:spLocks/>
            </p:cNvSpPr>
            <p:nvPr/>
          </p:nvSpPr>
          <p:spPr bwMode="auto">
            <a:xfrm flipH="1" flipV="1">
              <a:off x="553" y="1207"/>
              <a:ext cx="4335" cy="2604"/>
            </a:xfrm>
            <a:custGeom>
              <a:avLst/>
              <a:gdLst>
                <a:gd name="T0" fmla="*/ 0 w 21600"/>
                <a:gd name="T1" fmla="*/ 0 h 21600"/>
                <a:gd name="T2" fmla="*/ 957017202 w 21600"/>
                <a:gd name="T3" fmla="*/ 345168067 h 21600"/>
                <a:gd name="T4" fmla="*/ 0 w 21600"/>
                <a:gd name="T5" fmla="*/ 3451680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en-US" dirty="0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674" y="1813"/>
              <a:ext cx="0" cy="1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844" y="2152"/>
              <a:ext cx="0" cy="16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1025" y="2406"/>
              <a:ext cx="0" cy="1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1207" y="2600"/>
              <a:ext cx="0" cy="1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1413" y="2757"/>
              <a:ext cx="0" cy="10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1631" y="2927"/>
              <a:ext cx="0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1849" y="3072"/>
              <a:ext cx="0" cy="7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067" y="3193"/>
              <a:ext cx="0" cy="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2297" y="3302"/>
              <a:ext cx="0" cy="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2527" y="3399"/>
              <a:ext cx="0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2769" y="3496"/>
              <a:ext cx="0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3011" y="3556"/>
              <a:ext cx="0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3265" y="3617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3507" y="3677"/>
              <a:ext cx="0" cy="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3774" y="3726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cxnSp>
        <p:nvCxnSpPr>
          <p:cNvPr id="29" name="AutoShape 66"/>
          <p:cNvCxnSpPr>
            <a:cxnSpLocks noChangeShapeType="1"/>
            <a:stCxn id="8" idx="2"/>
            <a:endCxn id="8" idx="2"/>
          </p:cNvCxnSpPr>
          <p:nvPr/>
        </p:nvCxnSpPr>
        <p:spPr bwMode="auto">
          <a:xfrm rot="10800000" flipH="1" flipV="1">
            <a:off x="7748588" y="-2147483648"/>
            <a:ext cx="1587" cy="1587"/>
          </a:xfrm>
          <a:prstGeom prst="bentConnector3">
            <a:avLst>
              <a:gd name="adj1" fmla="val -4472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Group 43"/>
          <p:cNvGrpSpPr/>
          <p:nvPr/>
        </p:nvGrpSpPr>
        <p:grpSpPr>
          <a:xfrm>
            <a:off x="658813" y="1871159"/>
            <a:ext cx="8406591" cy="4467730"/>
            <a:chOff x="658813" y="1871159"/>
            <a:chExt cx="8406591" cy="4467730"/>
          </a:xfrm>
        </p:grpSpPr>
        <p:grpSp>
          <p:nvGrpSpPr>
            <p:cNvPr id="30" name="Group 29"/>
            <p:cNvGrpSpPr/>
            <p:nvPr/>
          </p:nvGrpSpPr>
          <p:grpSpPr>
            <a:xfrm>
              <a:off x="658813" y="1871159"/>
              <a:ext cx="8406591" cy="4467730"/>
              <a:chOff x="658813" y="1871159"/>
              <a:chExt cx="8406591" cy="4467730"/>
            </a:xfrm>
          </p:grpSpPr>
          <p:cxnSp>
            <p:nvCxnSpPr>
              <p:cNvPr id="45" name="AutoShape 56"/>
              <p:cNvCxnSpPr>
                <a:cxnSpLocks noChangeShapeType="1"/>
                <a:stCxn id="41" idx="3"/>
              </p:cNvCxnSpPr>
              <p:nvPr/>
            </p:nvCxnSpPr>
            <p:spPr bwMode="auto">
              <a:xfrm flipV="1">
                <a:off x="6726140" y="3236915"/>
                <a:ext cx="810538" cy="1459199"/>
              </a:xfrm>
              <a:prstGeom prst="bentConnector2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AutoShape 57"/>
              <p:cNvCxnSpPr>
                <a:cxnSpLocks noChangeShapeType="1"/>
                <a:stCxn id="40" idx="3"/>
              </p:cNvCxnSpPr>
              <p:nvPr/>
            </p:nvCxnSpPr>
            <p:spPr bwMode="auto">
              <a:xfrm flipV="1">
                <a:off x="7077070" y="3236915"/>
                <a:ext cx="459608" cy="1823415"/>
              </a:xfrm>
              <a:prstGeom prst="bentConnector2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AutoShape 58"/>
              <p:cNvCxnSpPr>
                <a:cxnSpLocks noChangeShapeType="1"/>
                <a:stCxn id="39" idx="3"/>
              </p:cNvCxnSpPr>
              <p:nvPr/>
            </p:nvCxnSpPr>
            <p:spPr bwMode="auto">
              <a:xfrm flipV="1">
                <a:off x="7008813" y="3236915"/>
                <a:ext cx="527865" cy="2167066"/>
              </a:xfrm>
              <a:prstGeom prst="bentConnector2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" name="Rectangle 78"/>
              <p:cNvSpPr>
                <a:spLocks noChangeArrowheads="1"/>
              </p:cNvSpPr>
              <p:nvPr/>
            </p:nvSpPr>
            <p:spPr bwMode="auto">
              <a:xfrm>
                <a:off x="7537451" y="5675313"/>
                <a:ext cx="692150" cy="509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/>
                  <a:t>QM</a:t>
                </a:r>
                <a:endParaRPr lang="en-US" sz="1800" b="1" dirty="0">
                  <a:solidFill>
                    <a:srgbClr val="008040"/>
                  </a:solidFill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58813" y="1871159"/>
                <a:ext cx="8406591" cy="4467730"/>
                <a:chOff x="658813" y="1871159"/>
                <a:chExt cx="8406591" cy="4467730"/>
              </a:xfrm>
            </p:grpSpPr>
            <p:sp>
              <p:nvSpPr>
                <p:cNvPr id="31" name="Oval 32"/>
                <p:cNvSpPr>
                  <a:spLocks noChangeArrowheads="1"/>
                </p:cNvSpPr>
                <p:nvPr/>
              </p:nvSpPr>
              <p:spPr bwMode="auto">
                <a:xfrm>
                  <a:off x="1048756" y="2981730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" name="Oval 33"/>
                <p:cNvSpPr>
                  <a:spLocks noChangeArrowheads="1"/>
                </p:cNvSpPr>
                <p:nvPr/>
              </p:nvSpPr>
              <p:spPr bwMode="auto">
                <a:xfrm>
                  <a:off x="2159908" y="4125191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n>
                      <a:solidFill>
                        <a:srgbClr val="0000FF"/>
                      </a:solidFill>
                    </a:ln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" name="Oval 34"/>
                <p:cNvSpPr>
                  <a:spLocks noChangeArrowheads="1"/>
                </p:cNvSpPr>
                <p:nvPr/>
              </p:nvSpPr>
              <p:spPr bwMode="auto">
                <a:xfrm>
                  <a:off x="2825499" y="4571249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" name="Oval 35"/>
                <p:cNvSpPr>
                  <a:spLocks noChangeArrowheads="1"/>
                </p:cNvSpPr>
                <p:nvPr/>
              </p:nvSpPr>
              <p:spPr bwMode="auto">
                <a:xfrm>
                  <a:off x="3552986" y="4957936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Oval 36"/>
                <p:cNvSpPr>
                  <a:spLocks noChangeArrowheads="1"/>
                </p:cNvSpPr>
                <p:nvPr/>
              </p:nvSpPr>
              <p:spPr bwMode="auto">
                <a:xfrm>
                  <a:off x="4479926" y="5264151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" name="Oval 38"/>
                <p:cNvSpPr>
                  <a:spLocks noChangeArrowheads="1"/>
                </p:cNvSpPr>
                <p:nvPr/>
              </p:nvSpPr>
              <p:spPr bwMode="auto">
                <a:xfrm>
                  <a:off x="658813" y="2135188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Oval 39"/>
                <p:cNvSpPr>
                  <a:spLocks noChangeArrowheads="1"/>
                </p:cNvSpPr>
                <p:nvPr/>
              </p:nvSpPr>
              <p:spPr bwMode="auto">
                <a:xfrm rot="16200000">
                  <a:off x="5575718" y="5486401"/>
                  <a:ext cx="358775" cy="692150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Rectangle 43"/>
                <p:cNvSpPr>
                  <a:spLocks noChangeArrowheads="1"/>
                </p:cNvSpPr>
                <p:nvPr/>
              </p:nvSpPr>
              <p:spPr bwMode="auto">
                <a:xfrm>
                  <a:off x="6124071" y="5458331"/>
                  <a:ext cx="974725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sz="1800" dirty="0">
                      <a:solidFill>
                        <a:srgbClr val="FF0000"/>
                      </a:solidFill>
                    </a:rPr>
                    <a:t>MM/QM</a:t>
                  </a:r>
                  <a:endParaRPr lang="en-US" sz="1800" dirty="0"/>
                </a:p>
              </p:txBody>
            </p:sp>
            <p:sp>
              <p:nvSpPr>
                <p:cNvPr id="39" name="Rectangle 44"/>
                <p:cNvSpPr>
                  <a:spLocks noChangeArrowheads="1"/>
                </p:cNvSpPr>
                <p:nvPr/>
              </p:nvSpPr>
              <p:spPr bwMode="auto">
                <a:xfrm>
                  <a:off x="4876548" y="5149187"/>
                  <a:ext cx="2132265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all-atom explicit 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MM</a:t>
                  </a:r>
                </a:p>
              </p:txBody>
            </p:sp>
            <p:sp>
              <p:nvSpPr>
                <p:cNvPr id="41" name="Rectangle 46"/>
                <p:cNvSpPr>
                  <a:spLocks noChangeArrowheads="1"/>
                </p:cNvSpPr>
                <p:nvPr/>
              </p:nvSpPr>
              <p:spPr bwMode="auto">
                <a:xfrm>
                  <a:off x="3245516" y="4441320"/>
                  <a:ext cx="3480624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Go-like </a:t>
                  </a:r>
                  <a:r>
                    <a:rPr lang="en-US" sz="1800" dirty="0" smtClean="0">
                      <a:solidFill>
                        <a:srgbClr val="FF0000"/>
                      </a:solidFill>
                    </a:rPr>
                    <a:t>Molecular Mechanics (MM)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2" name="Rectangle 47"/>
                <p:cNvSpPr>
                  <a:spLocks noChangeArrowheads="1"/>
                </p:cNvSpPr>
                <p:nvPr/>
              </p:nvSpPr>
              <p:spPr bwMode="auto">
                <a:xfrm>
                  <a:off x="2577086" y="4018828"/>
                  <a:ext cx="2936720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b="1" dirty="0" smtClean="0">
                      <a:solidFill>
                        <a:srgbClr val="0000FF"/>
                      </a:solidFill>
                    </a:rPr>
                    <a:t>Geometrical simulation (GS)</a:t>
                  </a:r>
                  <a:endParaRPr lang="en-US" sz="18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3" name="Rectangle 48"/>
                <p:cNvSpPr>
                  <a:spLocks noChangeArrowheads="1"/>
                </p:cNvSpPr>
                <p:nvPr/>
              </p:nvSpPr>
              <p:spPr bwMode="auto">
                <a:xfrm>
                  <a:off x="1474206" y="3139685"/>
                  <a:ext cx="3488934" cy="3373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800" b="1" dirty="0" err="1">
                      <a:solidFill>
                        <a:srgbClr val="800000"/>
                      </a:solidFill>
                    </a:rPr>
                    <a:t>Ising</a:t>
                  </a:r>
                  <a:r>
                    <a:rPr lang="en-US" sz="1800" b="1" dirty="0">
                      <a:solidFill>
                        <a:srgbClr val="800000"/>
                      </a:solidFill>
                    </a:rPr>
                    <a:t>-like thermodynamic models</a:t>
                  </a:r>
                </a:p>
              </p:txBody>
            </p:sp>
            <p:sp>
              <p:nvSpPr>
                <p:cNvPr id="40" name="Rectangle 45"/>
                <p:cNvSpPr>
                  <a:spLocks noChangeArrowheads="1"/>
                </p:cNvSpPr>
                <p:nvPr/>
              </p:nvSpPr>
              <p:spPr bwMode="auto">
                <a:xfrm>
                  <a:off x="3975008" y="4805536"/>
                  <a:ext cx="3102062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all-atom MM in implicit solvent</a:t>
                  </a:r>
                </a:p>
              </p:txBody>
            </p:sp>
            <p:cxnSp>
              <p:nvCxnSpPr>
                <p:cNvPr id="48" name="AutoShape 59"/>
                <p:cNvCxnSpPr>
                  <a:cxnSpLocks noChangeShapeType="1"/>
                  <a:stCxn id="38" idx="3"/>
                </p:cNvCxnSpPr>
                <p:nvPr/>
              </p:nvCxnSpPr>
              <p:spPr bwMode="auto">
                <a:xfrm flipV="1">
                  <a:off x="7098796" y="3236915"/>
                  <a:ext cx="437882" cy="2476210"/>
                </a:xfrm>
                <a:prstGeom prst="bentConnector2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4" name="Rectangle 41"/>
                <p:cNvSpPr>
                  <a:spLocks noChangeArrowheads="1"/>
                </p:cNvSpPr>
                <p:nvPr/>
              </p:nvSpPr>
              <p:spPr bwMode="auto">
                <a:xfrm>
                  <a:off x="1085851" y="2173289"/>
                  <a:ext cx="2466983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b="1" dirty="0">
                      <a:solidFill>
                        <a:srgbClr val="800000"/>
                      </a:solidFill>
                    </a:rPr>
                    <a:t>thermodynamic models</a:t>
                  </a:r>
                </a:p>
              </p:txBody>
            </p:sp>
            <p:cxnSp>
              <p:nvCxnSpPr>
                <p:cNvPr id="56" name="AutoShape 53"/>
                <p:cNvCxnSpPr>
                  <a:cxnSpLocks noChangeShapeType="1"/>
                  <a:stCxn id="54" idx="3"/>
                </p:cNvCxnSpPr>
                <p:nvPr/>
              </p:nvCxnSpPr>
              <p:spPr bwMode="auto">
                <a:xfrm flipV="1">
                  <a:off x="3552834" y="2427289"/>
                  <a:ext cx="1952617" cy="794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>
                  <a:solidFill>
                    <a:srgbClr val="80000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7" name="AutoShape 67"/>
                <p:cNvCxnSpPr>
                  <a:cxnSpLocks noChangeShapeType="1"/>
                  <a:stCxn id="43" idx="0"/>
                  <a:endCxn id="54" idx="3"/>
                </p:cNvCxnSpPr>
                <p:nvPr/>
              </p:nvCxnSpPr>
              <p:spPr bwMode="auto">
                <a:xfrm rot="5400000" flipH="1" flipV="1">
                  <a:off x="3030546" y="2616202"/>
                  <a:ext cx="711201" cy="334964"/>
                </a:xfrm>
                <a:prstGeom prst="bentConnector4">
                  <a:avLst>
                    <a:gd name="adj1" fmla="val 32097"/>
                    <a:gd name="adj2" fmla="val 215773"/>
                  </a:avLst>
                </a:prstGeom>
                <a:noFill/>
                <a:ln w="28575">
                  <a:solidFill>
                    <a:srgbClr val="8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0" name="Oval 77"/>
                <p:cNvSpPr>
                  <a:spLocks noChangeArrowheads="1"/>
                </p:cNvSpPr>
                <p:nvPr/>
              </p:nvSpPr>
              <p:spPr bwMode="auto">
                <a:xfrm rot="16200000">
                  <a:off x="7192963" y="5729288"/>
                  <a:ext cx="257175" cy="692150"/>
                </a:xfrm>
                <a:prstGeom prst="ellipse">
                  <a:avLst/>
                </a:prstGeom>
                <a:noFill/>
                <a:ln w="412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7008813" y="5534026"/>
                  <a:ext cx="952500" cy="8048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7647571" y="4851733"/>
                  <a:ext cx="1314450" cy="701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/>
                    <a:t>not tractable</a:t>
                  </a:r>
                  <a:endParaRPr lang="en-US" dirty="0"/>
                </a:p>
              </p:txBody>
            </p:sp>
            <p:sp>
              <p:nvSpPr>
                <p:cNvPr id="83" name="Oval 33"/>
                <p:cNvSpPr>
                  <a:spLocks noChangeArrowheads="1"/>
                </p:cNvSpPr>
                <p:nvPr/>
              </p:nvSpPr>
              <p:spPr bwMode="auto">
                <a:xfrm>
                  <a:off x="1577058" y="3585029"/>
                  <a:ext cx="415925" cy="692150"/>
                </a:xfrm>
                <a:prstGeom prst="ellipse">
                  <a:avLst/>
                </a:prstGeom>
                <a:noFill/>
                <a:ln w="317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n>
                      <a:solidFill>
                        <a:srgbClr val="0000FF"/>
                      </a:solidFill>
                    </a:ln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4" name="Rectangle 47"/>
                <p:cNvSpPr>
                  <a:spLocks noChangeArrowheads="1"/>
                </p:cNvSpPr>
                <p:nvPr/>
              </p:nvSpPr>
              <p:spPr bwMode="auto">
                <a:xfrm>
                  <a:off x="2043945" y="3552884"/>
                  <a:ext cx="2919195" cy="509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r>
                    <a:rPr lang="en-US" dirty="0" smtClean="0">
                      <a:solidFill>
                        <a:srgbClr val="0000FF"/>
                      </a:solidFill>
                    </a:rPr>
                    <a:t>elastic network model (ENM)</a:t>
                  </a:r>
                  <a:endParaRPr lang="en-US" sz="18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5550653" y="1871159"/>
                  <a:ext cx="3514751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dirty="0" smtClean="0"/>
                    <a:t>    Three modeling </a:t>
                  </a:r>
                  <a:r>
                    <a:rPr lang="en-US" sz="2000" b="1" dirty="0"/>
                    <a:t>paradigms</a:t>
                  </a:r>
                  <a:endParaRPr lang="en-US" sz="2000" dirty="0"/>
                </a:p>
                <a:p>
                  <a:r>
                    <a:rPr lang="en-US" sz="2000" b="1" dirty="0" smtClean="0">
                      <a:solidFill>
                        <a:srgbClr val="800000"/>
                      </a:solidFill>
                    </a:rPr>
                    <a:t>1.  Free-energy based</a:t>
                  </a:r>
                </a:p>
                <a:p>
                  <a:r>
                    <a:rPr lang="en-US" sz="2000" b="1" dirty="0" smtClean="0">
                      <a:solidFill>
                        <a:srgbClr val="0000FF"/>
                      </a:solidFill>
                    </a:rPr>
                    <a:t>           2.  Mechanical based</a:t>
                  </a:r>
                </a:p>
                <a:p>
                  <a:r>
                    <a:rPr lang="en-US" sz="2000" b="1" dirty="0" smtClean="0">
                      <a:solidFill>
                        <a:srgbClr val="FF0000"/>
                      </a:solidFill>
                    </a:rPr>
                    <a:t>                        3.  Energy based</a:t>
                  </a:r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152" name="Elbow Connector 151"/>
            <p:cNvCxnSpPr>
              <a:endCxn id="84" idx="3"/>
            </p:cNvCxnSpPr>
            <p:nvPr/>
          </p:nvCxnSpPr>
          <p:spPr>
            <a:xfrm rot="10800000" flipV="1">
              <a:off x="4963141" y="2903206"/>
              <a:ext cx="1763001" cy="904471"/>
            </a:xfrm>
            <a:prstGeom prst="bentConnector3">
              <a:avLst>
                <a:gd name="adj1" fmla="val -24"/>
              </a:avLst>
            </a:prstGeom>
            <a:ln>
              <a:solidFill>
                <a:srgbClr val="0000FF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Elbow Connector 152"/>
            <p:cNvCxnSpPr/>
            <p:nvPr/>
          </p:nvCxnSpPr>
          <p:spPr>
            <a:xfrm rot="10800000" flipV="1">
              <a:off x="5513806" y="3389846"/>
              <a:ext cx="1205990" cy="908843"/>
            </a:xfrm>
            <a:prstGeom prst="bentConnector3">
              <a:avLst>
                <a:gd name="adj1" fmla="val -577"/>
              </a:avLst>
            </a:prstGeom>
            <a:ln>
              <a:solidFill>
                <a:srgbClr val="0000F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52"/>
          <p:cNvSpPr>
            <a:spLocks noChangeArrowheads="1"/>
          </p:cNvSpPr>
          <p:nvPr/>
        </p:nvSpPr>
        <p:spPr bwMode="auto">
          <a:xfrm>
            <a:off x="-88900" y="0"/>
            <a:ext cx="9296400" cy="9699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Computational Methods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Applied to Proteins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Symbo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A comparison of speed versus accuracy tradeoffs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6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New Hybrid Model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Two dimensional example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7" name="Picture 6" descr="conf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681">
            <a:off x="2651632" y="1843780"/>
            <a:ext cx="4275251" cy="38393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69970" y="1306872"/>
            <a:ext cx="6917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  <a:latin typeface="Arial"/>
                <a:cs typeface="Arial"/>
              </a:rPr>
              <a:t>GS:</a:t>
            </a:r>
            <a:r>
              <a:rPr lang="en-US" sz="2000" dirty="0" smtClean="0">
                <a:latin typeface="Arial"/>
                <a:cs typeface="Arial"/>
              </a:rPr>
              <a:t> Determines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new geometry</a:t>
            </a:r>
            <a:r>
              <a:rPr lang="en-US" sz="2000" dirty="0" smtClean="0">
                <a:latin typeface="Arial"/>
                <a:cs typeface="Arial"/>
              </a:rPr>
              <a:t> for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fixed constraint topology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4261" y="5498729"/>
            <a:ext cx="7398630" cy="1047426"/>
            <a:chOff x="258921" y="5634348"/>
            <a:chExt cx="7398630" cy="1047426"/>
          </a:xfrm>
        </p:grpSpPr>
        <p:sp>
          <p:nvSpPr>
            <p:cNvPr id="28" name="TextBox 27"/>
            <p:cNvSpPr txBox="1"/>
            <p:nvPr/>
          </p:nvSpPr>
          <p:spPr>
            <a:xfrm>
              <a:off x="1134322" y="5634348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Fluctuating constraint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58921" y="5831612"/>
              <a:ext cx="7398630" cy="850162"/>
              <a:chOff x="258921" y="5831612"/>
              <a:chExt cx="7398630" cy="850162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357561" y="6139837"/>
                <a:ext cx="76444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134322" y="5942573"/>
                <a:ext cx="215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Quenched constraint</a:t>
                </a:r>
                <a:endParaRPr lang="en-US" dirty="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357561" y="5831612"/>
                <a:ext cx="76444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258921" y="6312442"/>
                <a:ext cx="7398630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Pink</a:t>
                </a:r>
                <a:r>
                  <a:rPr lang="en-US" dirty="0" smtClean="0"/>
                  <a:t> and </a:t>
                </a:r>
                <a:r>
                  <a:rPr lang="en-US" b="1" dirty="0" smtClean="0">
                    <a:solidFill>
                      <a:srgbClr val="FFFF00"/>
                    </a:solidFill>
                  </a:rPr>
                  <a:t>yellow</a:t>
                </a:r>
                <a:r>
                  <a:rPr lang="en-US" dirty="0" smtClean="0"/>
                  <a:t> shaded regions highlight rigid clusters with 3 atoms or more.</a:t>
                </a:r>
                <a:endParaRPr lang="en-US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362102" y="1935651"/>
            <a:ext cx="1613906" cy="1503599"/>
            <a:chOff x="7362102" y="1935651"/>
            <a:chExt cx="1613906" cy="1503599"/>
          </a:xfrm>
        </p:grpSpPr>
        <p:sp>
          <p:nvSpPr>
            <p:cNvPr id="13" name="Rectangle 12"/>
            <p:cNvSpPr/>
            <p:nvPr/>
          </p:nvSpPr>
          <p:spPr>
            <a:xfrm>
              <a:off x="7362102" y="1935651"/>
              <a:ext cx="1613906" cy="11959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6871" y="3069918"/>
              <a:ext cx="1012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previous</a:t>
              </a:r>
              <a:endParaRPr lang="en-US" b="1" dirty="0"/>
            </a:p>
          </p:txBody>
        </p:sp>
      </p:grpSp>
      <p:pic>
        <p:nvPicPr>
          <p:cNvPr id="15" name="Picture 14" descr="con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13" y="1986161"/>
            <a:ext cx="1418001" cy="1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New Hybrid Model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Two dimensional example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6" name="Cloud 5"/>
          <p:cNvSpPr/>
          <p:nvPr/>
        </p:nvSpPr>
        <p:spPr>
          <a:xfrm>
            <a:off x="887740" y="2041760"/>
            <a:ext cx="7348490" cy="4441233"/>
          </a:xfrm>
          <a:prstGeom prst="cloud">
            <a:avLst/>
          </a:prstGeom>
          <a:gradFill flip="none" rotWithShape="1">
            <a:gsLst>
              <a:gs pos="4200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992" y="1224748"/>
            <a:ext cx="8068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latin typeface="Arial"/>
                <a:cs typeface="Arial"/>
              </a:rPr>
              <a:t>An ensemble over constraint topology and conformation is generated that contains native and non-native contacts, driven by free energy!</a:t>
            </a:r>
            <a:endParaRPr lang="en-US" sz="2000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3" name="Picture 2" descr="conf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9889">
            <a:off x="2820623" y="2454143"/>
            <a:ext cx="1665072" cy="1820119"/>
          </a:xfrm>
          <a:prstGeom prst="rect">
            <a:avLst/>
          </a:prstGeom>
        </p:spPr>
      </p:pic>
      <p:pic>
        <p:nvPicPr>
          <p:cNvPr id="4" name="Picture 3" descr="conf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2947">
            <a:off x="5661930" y="2447059"/>
            <a:ext cx="1909275" cy="1464461"/>
          </a:xfrm>
          <a:prstGeom prst="rect">
            <a:avLst/>
          </a:prstGeom>
        </p:spPr>
      </p:pic>
      <p:pic>
        <p:nvPicPr>
          <p:cNvPr id="5" name="Picture 4" descr="conf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45" y="4037973"/>
            <a:ext cx="2125204" cy="1624262"/>
          </a:xfrm>
          <a:prstGeom prst="rect">
            <a:avLst/>
          </a:prstGeom>
        </p:spPr>
      </p:pic>
      <p:pic>
        <p:nvPicPr>
          <p:cNvPr id="7" name="Picture 6" descr="conf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681">
            <a:off x="1970244" y="4098574"/>
            <a:ext cx="1754079" cy="15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250" y="6324771"/>
            <a:ext cx="853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 capacity curve measured by </a:t>
            </a:r>
            <a:r>
              <a:rPr lang="en-US" dirty="0" err="1" smtClean="0"/>
              <a:t>Jorg</a:t>
            </a:r>
            <a:r>
              <a:rPr lang="en-US" dirty="0" smtClean="0"/>
              <a:t> </a:t>
            </a:r>
            <a:r>
              <a:rPr lang="en-US" dirty="0" err="1" smtClean="0"/>
              <a:t>Rösgen</a:t>
            </a:r>
            <a:r>
              <a:rPr lang="en-US" dirty="0" smtClean="0"/>
              <a:t>, Penn </a:t>
            </a:r>
            <a:r>
              <a:rPr lang="en-US" dirty="0"/>
              <a:t>State University, College of Medicine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416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Thermodynamic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Cpf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9" y="1787702"/>
            <a:ext cx="6103195" cy="4345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7633" y="2724707"/>
            <a:ext cx="207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Both fits result in virtually the same parameterization.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7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0K_c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3" y="652942"/>
            <a:ext cx="8603091" cy="5986084"/>
          </a:xfrm>
          <a:prstGeom prst="rect">
            <a:avLst/>
          </a:prstGeom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Thermodynamic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Properties: 2D-FEL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0209" y="1269892"/>
            <a:ext cx="99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cal/</a:t>
            </a:r>
            <a:r>
              <a:rPr lang="en-US" dirty="0" err="1" smtClean="0"/>
              <a:t>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00K_c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3" y="752529"/>
            <a:ext cx="8628951" cy="6004078"/>
          </a:xfrm>
          <a:prstGeom prst="rect">
            <a:avLst/>
          </a:prstGeom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Thermodynamic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Properties: 2D-FEL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0209" y="1269892"/>
            <a:ext cx="99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cal/</a:t>
            </a:r>
            <a:r>
              <a:rPr lang="en-US" dirty="0" err="1" smtClean="0"/>
              <a:t>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6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0K_c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3" y="770521"/>
            <a:ext cx="8603092" cy="5986085"/>
          </a:xfrm>
          <a:prstGeom prst="rect">
            <a:avLst/>
          </a:prstGeom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Thermodynamic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Properties: 2D-FEL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0209" y="1269892"/>
            <a:ext cx="99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cal/</a:t>
            </a:r>
            <a:r>
              <a:rPr lang="en-US" dirty="0" err="1" smtClean="0"/>
              <a:t>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9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0K_c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3" y="762339"/>
            <a:ext cx="8614851" cy="5994267"/>
          </a:xfrm>
          <a:prstGeom prst="rect">
            <a:avLst/>
          </a:prstGeom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Thermodynamic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Properties: 2D-FEL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0209" y="1269892"/>
            <a:ext cx="99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cal/</a:t>
            </a:r>
            <a:r>
              <a:rPr lang="en-US" dirty="0" err="1" smtClean="0"/>
              <a:t>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0K_c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3" y="770520"/>
            <a:ext cx="8603092" cy="5986085"/>
          </a:xfrm>
          <a:prstGeom prst="rect">
            <a:avLst/>
          </a:prstGeom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Thermodynamic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Properties: 2D-FEL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0209" y="1293408"/>
            <a:ext cx="99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cal/</a:t>
            </a:r>
            <a:r>
              <a:rPr lang="en-US" dirty="0" err="1" smtClean="0"/>
              <a:t>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6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416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Thermodynamic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8" y="1807887"/>
            <a:ext cx="6098569" cy="42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416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Thermodynamic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3" name="Picture 2" descr="FELf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9" y="1812081"/>
            <a:ext cx="6246235" cy="43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AutoShape 66"/>
          <p:cNvCxnSpPr>
            <a:cxnSpLocks noChangeShapeType="1"/>
            <a:stCxn id="9" idx="2"/>
            <a:endCxn id="9" idx="2"/>
          </p:cNvCxnSpPr>
          <p:nvPr/>
        </p:nvCxnSpPr>
        <p:spPr bwMode="auto">
          <a:xfrm rot="10800000">
            <a:off x="7759234" y="-2141434138"/>
            <a:ext cx="12700" cy="12700"/>
          </a:xfrm>
          <a:prstGeom prst="bentConnector3">
            <a:avLst>
              <a:gd name="adj1" fmla="val 5598750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5" name="Group 64"/>
          <p:cNvGrpSpPr/>
          <p:nvPr/>
        </p:nvGrpSpPr>
        <p:grpSpPr>
          <a:xfrm>
            <a:off x="410696" y="1125084"/>
            <a:ext cx="8404950" cy="5341937"/>
            <a:chOff x="563563" y="1277938"/>
            <a:chExt cx="8404950" cy="5341937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563563" y="1277938"/>
              <a:ext cx="7943850" cy="5341937"/>
              <a:chOff x="259" y="709"/>
              <a:chExt cx="5004" cy="3365"/>
            </a:xfrm>
          </p:grpSpPr>
          <p:sp>
            <p:nvSpPr>
              <p:cNvPr id="4" name="Text Box 8"/>
              <p:cNvSpPr txBox="1">
                <a:spLocks noChangeArrowheads="1"/>
              </p:cNvSpPr>
              <p:nvPr/>
            </p:nvSpPr>
            <p:spPr bwMode="auto">
              <a:xfrm>
                <a:off x="662" y="709"/>
                <a:ext cx="44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 dirty="0">
                    <a:solidFill>
                      <a:srgbClr val="000080"/>
                    </a:solidFill>
                  </a:rPr>
                  <a:t>G = H - TS   </a:t>
                </a:r>
                <a:r>
                  <a:rPr lang="en-US" sz="2000" b="1" dirty="0">
                    <a:solidFill>
                      <a:srgbClr val="000080"/>
                    </a:solidFill>
                  </a:rPr>
                  <a:t>calculation of free energy requires entropy</a:t>
                </a:r>
              </a:p>
            </p:txBody>
          </p:sp>
          <p:grpSp>
            <p:nvGrpSpPr>
              <p:cNvPr id="5" name="Group 5"/>
              <p:cNvGrpSpPr>
                <a:grpSpLocks/>
              </p:cNvGrpSpPr>
              <p:nvPr/>
            </p:nvGrpSpPr>
            <p:grpSpPr bwMode="auto">
              <a:xfrm>
                <a:off x="2042" y="3824"/>
                <a:ext cx="1634" cy="250"/>
                <a:chOff x="1670" y="3772"/>
                <a:chExt cx="1634" cy="250"/>
              </a:xfrm>
            </p:grpSpPr>
            <p:sp>
              <p:nvSpPr>
                <p:cNvPr id="27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670" y="3772"/>
                  <a:ext cx="13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2000" b="1">
                      <a:solidFill>
                        <a:srgbClr val="000080"/>
                      </a:solidFill>
                    </a:rPr>
                    <a:t>greater accuracy</a:t>
                  </a:r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>
                  <a:off x="3096" y="3896"/>
                  <a:ext cx="208" cy="0"/>
                </a:xfrm>
                <a:prstGeom prst="line">
                  <a:avLst/>
                </a:prstGeom>
                <a:noFill/>
                <a:ln w="38100">
                  <a:solidFill>
                    <a:srgbClr val="000080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8"/>
              <p:cNvGrpSpPr>
                <a:grpSpLocks/>
              </p:cNvGrpSpPr>
              <p:nvPr/>
            </p:nvGrpSpPr>
            <p:grpSpPr bwMode="auto">
              <a:xfrm>
                <a:off x="259" y="1921"/>
                <a:ext cx="250" cy="1316"/>
                <a:chOff x="867" y="2280"/>
                <a:chExt cx="250" cy="1316"/>
              </a:xfrm>
            </p:grpSpPr>
            <p:sp>
              <p:nvSpPr>
                <p:cNvPr id="25" name="Text Box 9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409" y="2889"/>
                  <a:ext cx="116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2000" b="1">
                      <a:solidFill>
                        <a:srgbClr val="000080"/>
                      </a:solidFill>
                    </a:rPr>
                    <a:t>greater speed</a:t>
                  </a:r>
                </a:p>
              </p:txBody>
            </p:sp>
            <p:sp>
              <p:nvSpPr>
                <p:cNvPr id="26" name="Line 12"/>
                <p:cNvSpPr>
                  <a:spLocks noChangeShapeType="1"/>
                </p:cNvSpPr>
                <p:nvPr/>
              </p:nvSpPr>
              <p:spPr bwMode="auto">
                <a:xfrm rot="-5400000">
                  <a:off x="896" y="2384"/>
                  <a:ext cx="208" cy="0"/>
                </a:xfrm>
                <a:prstGeom prst="line">
                  <a:avLst/>
                </a:prstGeom>
                <a:noFill/>
                <a:ln w="38100">
                  <a:solidFill>
                    <a:srgbClr val="000080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 rot="5400000">
                <a:off x="2896" y="1468"/>
                <a:ext cx="0" cy="4734"/>
              </a:xfrm>
              <a:prstGeom prst="line">
                <a:avLst/>
              </a:prstGeom>
              <a:noFill/>
              <a:ln w="44450">
                <a:solidFill>
                  <a:schemeClr val="tx1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>
                <a:off x="541" y="941"/>
                <a:ext cx="0" cy="2906"/>
              </a:xfrm>
              <a:prstGeom prst="line">
                <a:avLst/>
              </a:prstGeom>
              <a:noFill/>
              <a:ln w="44450">
                <a:solidFill>
                  <a:schemeClr val="tx1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14"/>
              <p:cNvSpPr>
                <a:spLocks/>
              </p:cNvSpPr>
              <p:nvPr/>
            </p:nvSpPr>
            <p:spPr bwMode="auto">
              <a:xfrm flipH="1" flipV="1">
                <a:off x="553" y="1207"/>
                <a:ext cx="4335" cy="2604"/>
              </a:xfrm>
              <a:custGeom>
                <a:avLst/>
                <a:gdLst>
                  <a:gd name="T0" fmla="*/ 0 w 21600"/>
                  <a:gd name="T1" fmla="*/ 0 h 21600"/>
                  <a:gd name="T2" fmla="*/ 957017202 w 21600"/>
                  <a:gd name="T3" fmla="*/ 345168067 h 21600"/>
                  <a:gd name="T4" fmla="*/ 0 w 21600"/>
                  <a:gd name="T5" fmla="*/ 34516806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10" name="Line 15"/>
              <p:cNvSpPr>
                <a:spLocks noChangeShapeType="1"/>
              </p:cNvSpPr>
              <p:nvPr/>
            </p:nvSpPr>
            <p:spPr bwMode="auto">
              <a:xfrm>
                <a:off x="674" y="1813"/>
                <a:ext cx="0" cy="19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16"/>
              <p:cNvSpPr>
                <a:spLocks noChangeShapeType="1"/>
              </p:cNvSpPr>
              <p:nvPr/>
            </p:nvSpPr>
            <p:spPr bwMode="auto">
              <a:xfrm>
                <a:off x="844" y="2152"/>
                <a:ext cx="0" cy="16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17"/>
              <p:cNvSpPr>
                <a:spLocks noChangeShapeType="1"/>
              </p:cNvSpPr>
              <p:nvPr/>
            </p:nvSpPr>
            <p:spPr bwMode="auto">
              <a:xfrm>
                <a:off x="1025" y="2406"/>
                <a:ext cx="0" cy="14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19"/>
              <p:cNvSpPr>
                <a:spLocks noChangeShapeType="1"/>
              </p:cNvSpPr>
              <p:nvPr/>
            </p:nvSpPr>
            <p:spPr bwMode="auto">
              <a:xfrm>
                <a:off x="1207" y="2600"/>
                <a:ext cx="0" cy="1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>
                <a:off x="1413" y="2757"/>
                <a:ext cx="0" cy="10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1"/>
              <p:cNvSpPr>
                <a:spLocks noChangeShapeType="1"/>
              </p:cNvSpPr>
              <p:nvPr/>
            </p:nvSpPr>
            <p:spPr bwMode="auto">
              <a:xfrm>
                <a:off x="1631" y="2927"/>
                <a:ext cx="0" cy="8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22"/>
              <p:cNvSpPr>
                <a:spLocks noChangeShapeType="1"/>
              </p:cNvSpPr>
              <p:nvPr/>
            </p:nvSpPr>
            <p:spPr bwMode="auto">
              <a:xfrm>
                <a:off x="1849" y="3072"/>
                <a:ext cx="0" cy="7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23"/>
              <p:cNvSpPr>
                <a:spLocks noChangeShapeType="1"/>
              </p:cNvSpPr>
              <p:nvPr/>
            </p:nvSpPr>
            <p:spPr bwMode="auto">
              <a:xfrm>
                <a:off x="2067" y="3193"/>
                <a:ext cx="0" cy="6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24"/>
              <p:cNvSpPr>
                <a:spLocks noChangeShapeType="1"/>
              </p:cNvSpPr>
              <p:nvPr/>
            </p:nvSpPr>
            <p:spPr bwMode="auto">
              <a:xfrm>
                <a:off x="2297" y="3302"/>
                <a:ext cx="0" cy="5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>
                <a:off x="2527" y="3399"/>
                <a:ext cx="0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6"/>
              <p:cNvSpPr>
                <a:spLocks noChangeShapeType="1"/>
              </p:cNvSpPr>
              <p:nvPr/>
            </p:nvSpPr>
            <p:spPr bwMode="auto">
              <a:xfrm>
                <a:off x="2769" y="3496"/>
                <a:ext cx="0" cy="3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>
                <a:off x="3011" y="3556"/>
                <a:ext cx="0" cy="2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3265" y="3617"/>
                <a:ext cx="0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29"/>
              <p:cNvSpPr>
                <a:spLocks noChangeShapeType="1"/>
              </p:cNvSpPr>
              <p:nvPr/>
            </p:nvSpPr>
            <p:spPr bwMode="auto">
              <a:xfrm>
                <a:off x="3507" y="3677"/>
                <a:ext cx="0" cy="1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31"/>
              <p:cNvSpPr>
                <a:spLocks noChangeShapeType="1"/>
              </p:cNvSpPr>
              <p:nvPr/>
            </p:nvSpPr>
            <p:spPr bwMode="auto">
              <a:xfrm>
                <a:off x="3774" y="3726"/>
                <a:ext cx="0" cy="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4" name="AutoShape 56"/>
            <p:cNvCxnSpPr>
              <a:cxnSpLocks noChangeShapeType="1"/>
              <a:stCxn id="48" idx="3"/>
            </p:cNvCxnSpPr>
            <p:nvPr/>
          </p:nvCxnSpPr>
          <p:spPr bwMode="auto">
            <a:xfrm flipV="1">
              <a:off x="6878540" y="3389315"/>
              <a:ext cx="810538" cy="1459199"/>
            </a:xfrm>
            <a:prstGeom prst="bentConnector2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57"/>
            <p:cNvCxnSpPr>
              <a:cxnSpLocks noChangeShapeType="1"/>
              <a:stCxn id="51" idx="3"/>
            </p:cNvCxnSpPr>
            <p:nvPr/>
          </p:nvCxnSpPr>
          <p:spPr bwMode="auto">
            <a:xfrm flipV="1">
              <a:off x="7229470" y="3389315"/>
              <a:ext cx="459608" cy="1823415"/>
            </a:xfrm>
            <a:prstGeom prst="bentConnector2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58"/>
            <p:cNvCxnSpPr>
              <a:cxnSpLocks noChangeShapeType="1"/>
              <a:stCxn id="47" idx="3"/>
            </p:cNvCxnSpPr>
            <p:nvPr/>
          </p:nvCxnSpPr>
          <p:spPr bwMode="auto">
            <a:xfrm flipV="1">
              <a:off x="7161213" y="3389315"/>
              <a:ext cx="527865" cy="2167066"/>
            </a:xfrm>
            <a:prstGeom prst="bentConnector2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Oval 34"/>
            <p:cNvSpPr>
              <a:spLocks noChangeArrowheads="1"/>
            </p:cNvSpPr>
            <p:nvPr/>
          </p:nvSpPr>
          <p:spPr bwMode="auto">
            <a:xfrm>
              <a:off x="2977899" y="4723649"/>
              <a:ext cx="415925" cy="69215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35"/>
            <p:cNvSpPr>
              <a:spLocks noChangeArrowheads="1"/>
            </p:cNvSpPr>
            <p:nvPr/>
          </p:nvSpPr>
          <p:spPr bwMode="auto">
            <a:xfrm>
              <a:off x="3705386" y="5110336"/>
              <a:ext cx="415925" cy="69215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36"/>
            <p:cNvSpPr>
              <a:spLocks noChangeArrowheads="1"/>
            </p:cNvSpPr>
            <p:nvPr/>
          </p:nvSpPr>
          <p:spPr bwMode="auto">
            <a:xfrm>
              <a:off x="4632326" y="5416551"/>
              <a:ext cx="415925" cy="69215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39"/>
            <p:cNvSpPr>
              <a:spLocks noChangeArrowheads="1"/>
            </p:cNvSpPr>
            <p:nvPr/>
          </p:nvSpPr>
          <p:spPr bwMode="auto">
            <a:xfrm rot="16200000">
              <a:off x="5728118" y="5638801"/>
              <a:ext cx="358775" cy="69215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276471" y="5610731"/>
              <a:ext cx="974725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MM/QM</a:t>
              </a:r>
              <a:endParaRPr lang="en-US" sz="1800" dirty="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5028948" y="5301587"/>
              <a:ext cx="2132265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all-atom explicit </a:t>
              </a:r>
              <a:r>
                <a:rPr lang="en-US" sz="1800" dirty="0">
                  <a:solidFill>
                    <a:srgbClr val="FF0000"/>
                  </a:solidFill>
                </a:rPr>
                <a:t>MM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97916" y="4593720"/>
              <a:ext cx="3480624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Go-like </a:t>
              </a:r>
              <a:r>
                <a:rPr lang="en-US" sz="1800" dirty="0" smtClean="0">
                  <a:solidFill>
                    <a:srgbClr val="FF0000"/>
                  </a:solidFill>
                </a:rPr>
                <a:t>Molecular Mechanics (MM)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4127408" y="4957936"/>
              <a:ext cx="3102062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all-atom MM in implicit solvent</a:t>
              </a:r>
            </a:p>
          </p:txBody>
        </p:sp>
        <p:cxnSp>
          <p:nvCxnSpPr>
            <p:cNvPr id="52" name="AutoShape 59"/>
            <p:cNvCxnSpPr>
              <a:cxnSpLocks noChangeShapeType="1"/>
              <a:stCxn id="46" idx="3"/>
            </p:cNvCxnSpPr>
            <p:nvPr/>
          </p:nvCxnSpPr>
          <p:spPr bwMode="auto">
            <a:xfrm flipV="1">
              <a:off x="7251196" y="3389315"/>
              <a:ext cx="437882" cy="2476210"/>
            </a:xfrm>
            <a:prstGeom prst="bentConnector2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Text Box 45"/>
            <p:cNvSpPr txBox="1">
              <a:spLocks noChangeArrowheads="1"/>
            </p:cNvSpPr>
            <p:nvPr/>
          </p:nvSpPr>
          <p:spPr bwMode="auto">
            <a:xfrm>
              <a:off x="1741955" y="2111887"/>
              <a:ext cx="7226558" cy="1261884"/>
            </a:xfrm>
            <a:prstGeom prst="rect">
              <a:avLst/>
            </a:prstGeom>
            <a:solidFill>
              <a:srgbClr val="FFFF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					Pros and Cons</a:t>
              </a:r>
              <a:endParaRPr lang="en-US" sz="2800" dirty="0">
                <a:latin typeface="Arial"/>
                <a:cs typeface="Arial"/>
              </a:endParaRPr>
            </a:p>
            <a:p>
              <a:r>
                <a:rPr lang="en-US" sz="2400" b="1" dirty="0" smtClean="0">
                  <a:solidFill>
                    <a:srgbClr val="0000FF"/>
                  </a:solidFill>
                  <a:latin typeface="Arial"/>
                  <a:cs typeface="Arial"/>
                </a:rPr>
                <a:t>Pros: </a:t>
              </a:r>
              <a:r>
                <a:rPr lang="en-US" sz="2400" dirty="0" smtClean="0">
                  <a:solidFill>
                    <a:srgbClr val="0000FF"/>
                  </a:solidFill>
                  <a:latin typeface="Arial"/>
                  <a:cs typeface="Arial"/>
                </a:rPr>
                <a:t>Dynamics &amp; thermodynamics can be studied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  <a:latin typeface="Arial"/>
                  <a:cs typeface="Arial"/>
                </a:rPr>
                <a:t>Cons: Requires </a:t>
              </a:r>
              <a:r>
                <a:rPr lang="en-US" sz="2400" dirty="0">
                  <a:solidFill>
                    <a:srgbClr val="FF0000"/>
                  </a:solidFill>
                  <a:latin typeface="Arial"/>
                  <a:cs typeface="Arial"/>
                </a:rPr>
                <a:t>long </a:t>
              </a:r>
              <a:r>
                <a:rPr lang="en-US" sz="2400" dirty="0" smtClean="0">
                  <a:solidFill>
                    <a:srgbClr val="FF0000"/>
                  </a:solidFill>
                  <a:latin typeface="Arial"/>
                  <a:cs typeface="Arial"/>
                </a:rPr>
                <a:t>simulations: Low throughput 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44" name="Rectangle 52"/>
          <p:cNvSpPr>
            <a:spLocks noChangeArrowheads="1"/>
          </p:cNvSpPr>
          <p:nvPr/>
        </p:nvSpPr>
        <p:spPr bwMode="auto">
          <a:xfrm>
            <a:off x="-88900" y="0"/>
            <a:ext cx="9296400" cy="9699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Computational Methods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Applied to Proteins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Symbo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A comparison of speed versus accuracy tradeoffs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3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640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Thermodynamic Properties (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z</a:t>
            </a:r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oomed view)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FELfi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" y="1816634"/>
            <a:ext cx="6173306" cy="44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vie_T300_Cartoo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331684"/>
            <a:ext cx="8128000" cy="6096000"/>
          </a:xfrm>
          <a:prstGeom prst="rect">
            <a:avLst/>
          </a:prstGeom>
        </p:spPr>
      </p:pic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Movie for T=300K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66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_T322_Cartoo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331684"/>
            <a:ext cx="8128000" cy="6096000"/>
          </a:xfrm>
          <a:prstGeom prst="rect">
            <a:avLst/>
          </a:prstGeom>
        </p:spPr>
      </p:pic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Movie for T=322K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8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307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nido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8" y="1789115"/>
            <a:ext cx="6899997" cy="48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307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nH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7" y="1803797"/>
            <a:ext cx="6826020" cy="48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307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nnH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" y="1792413"/>
            <a:ext cx="6838348" cy="49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307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RGY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2" y="1743969"/>
            <a:ext cx="6887667" cy="497358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11034" y="3069918"/>
            <a:ext cx="7631772" cy="1245228"/>
            <a:chOff x="1011034" y="3069918"/>
            <a:chExt cx="7631772" cy="12452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011034" y="4130211"/>
              <a:ext cx="6929281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Up Arrow 6"/>
            <p:cNvSpPr/>
            <p:nvPr/>
          </p:nvSpPr>
          <p:spPr>
            <a:xfrm>
              <a:off x="7607414" y="3760342"/>
              <a:ext cx="345231" cy="55480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7159" y="3069918"/>
              <a:ext cx="11756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</a:t>
              </a:r>
              <a:r>
                <a:rPr lang="en-US" sz="2000" dirty="0" smtClean="0">
                  <a:solidFill>
                    <a:srgbClr val="FF0000"/>
                  </a:solidFill>
                </a:rPr>
                <a:t>nfolding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events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67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Protein example: (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kinase: 1ake.pdb)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307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Dynamic Properties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RGY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5" y="1713887"/>
            <a:ext cx="6978599" cy="502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Strobe the Folding - Unfolding Transition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615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External 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d</a:t>
            </a:r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riving with free energy profiles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82499" y="2572066"/>
            <a:ext cx="6523157" cy="3703377"/>
            <a:chOff x="1282499" y="2572066"/>
            <a:chExt cx="6523157" cy="3703377"/>
          </a:xfrm>
        </p:grpSpPr>
        <p:grpSp>
          <p:nvGrpSpPr>
            <p:cNvPr id="11" name="Group 10"/>
            <p:cNvGrpSpPr/>
            <p:nvPr/>
          </p:nvGrpSpPr>
          <p:grpSpPr>
            <a:xfrm>
              <a:off x="1282499" y="2572066"/>
              <a:ext cx="6523157" cy="3703377"/>
              <a:chOff x="1282499" y="2572066"/>
              <a:chExt cx="6523157" cy="370337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1822616" y="5841140"/>
                <a:ext cx="5983040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1827386" y="2572066"/>
                <a:ext cx="0" cy="3273665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678400" y="5813778"/>
                <a:ext cx="3639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/>
                    <a:cs typeface="Arial"/>
                  </a:rPr>
                  <a:t>f</a:t>
                </a:r>
                <a:r>
                  <a:rPr lang="en-US" sz="2400" dirty="0" smtClean="0">
                    <a:latin typeface="Arial"/>
                    <a:cs typeface="Arial"/>
                  </a:rPr>
                  <a:t>lexibility order parameter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317482" y="3810146"/>
                <a:ext cx="2391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Arial"/>
                    <a:cs typeface="Arial"/>
                  </a:rPr>
                  <a:t>free energy bias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2080048" y="2737178"/>
              <a:ext cx="5134434" cy="2518204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15610" y="5032541"/>
            <a:ext cx="1447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fold protein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774599" y="5267696"/>
            <a:ext cx="352769" cy="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281627" y="2571180"/>
            <a:ext cx="6523157" cy="3703377"/>
            <a:chOff x="1281627" y="2571180"/>
            <a:chExt cx="6523157" cy="3703377"/>
          </a:xfrm>
        </p:grpSpPr>
        <p:grpSp>
          <p:nvGrpSpPr>
            <p:cNvPr id="15" name="Group 14"/>
            <p:cNvGrpSpPr/>
            <p:nvPr/>
          </p:nvGrpSpPr>
          <p:grpSpPr>
            <a:xfrm>
              <a:off x="1281627" y="2571180"/>
              <a:ext cx="6523157" cy="3703377"/>
              <a:chOff x="1281627" y="2571180"/>
              <a:chExt cx="6523157" cy="370337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281627" y="2571180"/>
                <a:ext cx="6523157" cy="3703377"/>
                <a:chOff x="1282499" y="2572066"/>
                <a:chExt cx="6523157" cy="3703377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872041" y="2583896"/>
                  <a:ext cx="5550444" cy="32079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282499" y="2572066"/>
                  <a:ext cx="6523157" cy="3703377"/>
                  <a:chOff x="1282499" y="2572066"/>
                  <a:chExt cx="6523157" cy="3703377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1282499" y="2572066"/>
                    <a:ext cx="6523157" cy="3703377"/>
                    <a:chOff x="1282499" y="2572066"/>
                    <a:chExt cx="6523157" cy="3703377"/>
                  </a:xfrm>
                </p:grpSpPr>
                <p:cxnSp>
                  <p:nvCxnSpPr>
                    <p:cNvPr id="27" name="Straight Arrow Connector 26"/>
                    <p:cNvCxnSpPr/>
                    <p:nvPr/>
                  </p:nvCxnSpPr>
                  <p:spPr>
                    <a:xfrm>
                      <a:off x="1822616" y="5841140"/>
                      <a:ext cx="5983040" cy="0"/>
                    </a:xfrm>
                    <a:prstGeom prst="straightConnector1">
                      <a:avLst/>
                    </a:prstGeom>
                    <a:ln w="28575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flipV="1">
                      <a:off x="1827386" y="2572066"/>
                      <a:ext cx="0" cy="3273665"/>
                    </a:xfrm>
                    <a:prstGeom prst="straightConnector1">
                      <a:avLst/>
                    </a:prstGeom>
                    <a:ln w="28575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678400" y="5813778"/>
                      <a:ext cx="36399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lang="en-US" sz="2400" dirty="0" smtClean="0">
                          <a:latin typeface="Arial"/>
                          <a:cs typeface="Arial"/>
                        </a:rPr>
                        <a:t>lexibility order parameter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 rot="16200000">
                      <a:off x="317482" y="3810146"/>
                      <a:ext cx="239170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 smtClean="0">
                          <a:latin typeface="Arial"/>
                          <a:cs typeface="Arial"/>
                        </a:rPr>
                        <a:t>free energy bias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p:txBody>
                </p:sp>
              </p:grpSp>
              <p:cxnSp>
                <p:nvCxnSpPr>
                  <p:cNvPr id="26" name="Straight Connector 25"/>
                  <p:cNvCxnSpPr/>
                  <p:nvPr/>
                </p:nvCxnSpPr>
                <p:spPr>
                  <a:xfrm flipH="1" flipV="1">
                    <a:off x="2080048" y="2737178"/>
                    <a:ext cx="5134434" cy="2518204"/>
                  </a:xfrm>
                  <a:prstGeom prst="line">
                    <a:avLst/>
                  </a:prstGeom>
                  <a:ln w="38100" cmpd="sng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1" name="TextBox 30"/>
              <p:cNvSpPr txBox="1"/>
              <p:nvPr/>
            </p:nvSpPr>
            <p:spPr>
              <a:xfrm>
                <a:off x="3692286" y="2575067"/>
                <a:ext cx="17229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unfold protein 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5397321" y="2821980"/>
                <a:ext cx="352769" cy="0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3515905" y="4950224"/>
              <a:ext cx="2398812" cy="623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11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_bi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16" y="1787256"/>
            <a:ext cx="6272621" cy="4826705"/>
          </a:xfrm>
          <a:prstGeom prst="rect">
            <a:avLst/>
          </a:prstGeom>
        </p:spPr>
      </p:pic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Strobe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the Folding </a:t>
            </a: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- Unfolding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Transition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615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External 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d</a:t>
            </a:r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riving with free energy profiles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11163" y="1125538"/>
            <a:ext cx="7943850" cy="5341937"/>
            <a:chOff x="259" y="709"/>
            <a:chExt cx="5004" cy="3365"/>
          </a:xfrm>
        </p:grpSpPr>
        <p:sp>
          <p:nvSpPr>
            <p:cNvPr id="3" name="Text Box 8"/>
            <p:cNvSpPr txBox="1">
              <a:spLocks noChangeArrowheads="1"/>
            </p:cNvSpPr>
            <p:nvPr/>
          </p:nvSpPr>
          <p:spPr bwMode="auto">
            <a:xfrm>
              <a:off x="662" y="709"/>
              <a:ext cx="4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000080"/>
                  </a:solidFill>
                </a:rPr>
                <a:t>G = H - TS   </a:t>
              </a:r>
              <a:r>
                <a:rPr lang="en-US" sz="2000" b="1">
                  <a:solidFill>
                    <a:srgbClr val="000080"/>
                  </a:solidFill>
                </a:rPr>
                <a:t>calculation of free energy requires entropy</a:t>
              </a: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042" y="3824"/>
              <a:ext cx="1634" cy="250"/>
              <a:chOff x="1670" y="3772"/>
              <a:chExt cx="1634" cy="250"/>
            </a:xfrm>
          </p:grpSpPr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670" y="3772"/>
                <a:ext cx="13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>
                    <a:solidFill>
                      <a:srgbClr val="000080"/>
                    </a:solidFill>
                  </a:rPr>
                  <a:t>greater accuracy</a:t>
                </a:r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3096" y="3896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59" y="1921"/>
              <a:ext cx="250" cy="1316"/>
              <a:chOff x="867" y="2280"/>
              <a:chExt cx="250" cy="1316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409" y="2889"/>
                <a:ext cx="116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>
                    <a:solidFill>
                      <a:srgbClr val="000080"/>
                    </a:solidFill>
                  </a:rPr>
                  <a:t>greater speed</a:t>
                </a: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rot="-5400000">
                <a:off x="896" y="2384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5400000">
              <a:off x="2896" y="1468"/>
              <a:ext cx="0" cy="473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41" y="941"/>
              <a:ext cx="0" cy="290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rc 14"/>
            <p:cNvSpPr>
              <a:spLocks/>
            </p:cNvSpPr>
            <p:nvPr/>
          </p:nvSpPr>
          <p:spPr bwMode="auto">
            <a:xfrm flipH="1" flipV="1">
              <a:off x="553" y="1207"/>
              <a:ext cx="4335" cy="2604"/>
            </a:xfrm>
            <a:custGeom>
              <a:avLst/>
              <a:gdLst>
                <a:gd name="T0" fmla="*/ 0 w 21600"/>
                <a:gd name="T1" fmla="*/ 0 h 21600"/>
                <a:gd name="T2" fmla="*/ 957017202 w 21600"/>
                <a:gd name="T3" fmla="*/ 345168067 h 21600"/>
                <a:gd name="T4" fmla="*/ 0 w 21600"/>
                <a:gd name="T5" fmla="*/ 3451680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674" y="1813"/>
              <a:ext cx="0" cy="1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844" y="2152"/>
              <a:ext cx="0" cy="16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1025" y="2406"/>
              <a:ext cx="0" cy="1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1207" y="2600"/>
              <a:ext cx="0" cy="1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1413" y="2757"/>
              <a:ext cx="0" cy="10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1631" y="2927"/>
              <a:ext cx="0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1849" y="3072"/>
              <a:ext cx="0" cy="7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067" y="3193"/>
              <a:ext cx="0" cy="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2297" y="3302"/>
              <a:ext cx="0" cy="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2527" y="3399"/>
              <a:ext cx="0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2769" y="3496"/>
              <a:ext cx="0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3011" y="3556"/>
              <a:ext cx="0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3265" y="3617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3507" y="3677"/>
              <a:ext cx="0" cy="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3774" y="3726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8" name="AutoShape 66"/>
          <p:cNvCxnSpPr>
            <a:cxnSpLocks noChangeShapeType="1"/>
            <a:stCxn id="8" idx="2"/>
            <a:endCxn id="8" idx="2"/>
          </p:cNvCxnSpPr>
          <p:nvPr/>
        </p:nvCxnSpPr>
        <p:spPr bwMode="auto">
          <a:xfrm rot="10800000" flipH="1" flipV="1">
            <a:off x="7748588" y="-2147483648"/>
            <a:ext cx="1587" cy="1587"/>
          </a:xfrm>
          <a:prstGeom prst="bentConnector3">
            <a:avLst>
              <a:gd name="adj1" fmla="val -4472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/>
          <p:cNvGrpSpPr/>
          <p:nvPr/>
        </p:nvGrpSpPr>
        <p:grpSpPr>
          <a:xfrm>
            <a:off x="1499352" y="1970791"/>
            <a:ext cx="7540346" cy="2846550"/>
            <a:chOff x="1499352" y="1970791"/>
            <a:chExt cx="7540346" cy="2846550"/>
          </a:xfrm>
        </p:grpSpPr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2159908" y="4125191"/>
              <a:ext cx="415925" cy="692150"/>
            </a:xfrm>
            <a:prstGeom prst="ellips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2577086" y="4018828"/>
              <a:ext cx="2936720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sz="1800" b="1" dirty="0" smtClean="0">
                  <a:solidFill>
                    <a:srgbClr val="0000FF"/>
                  </a:solidFill>
                </a:rPr>
                <a:t>Geometrical simulation (GS)</a:t>
              </a:r>
              <a:endParaRPr 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58" name="Oval 33"/>
            <p:cNvSpPr>
              <a:spLocks noChangeArrowheads="1"/>
            </p:cNvSpPr>
            <p:nvPr/>
          </p:nvSpPr>
          <p:spPr bwMode="auto">
            <a:xfrm>
              <a:off x="1577058" y="3585029"/>
              <a:ext cx="415925" cy="692150"/>
            </a:xfrm>
            <a:prstGeom prst="ellips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endParaRPr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2043945" y="3552884"/>
              <a:ext cx="2919195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elastic network model (ENM)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cxnSp>
          <p:nvCxnSpPr>
            <p:cNvPr id="31" name="Elbow Connector 30"/>
            <p:cNvCxnSpPr>
              <a:endCxn id="59" idx="3"/>
            </p:cNvCxnSpPr>
            <p:nvPr/>
          </p:nvCxnSpPr>
          <p:spPr>
            <a:xfrm rot="10800000" flipV="1">
              <a:off x="4963141" y="2903206"/>
              <a:ext cx="1763001" cy="904471"/>
            </a:xfrm>
            <a:prstGeom prst="bentConnector3">
              <a:avLst>
                <a:gd name="adj1" fmla="val -24"/>
              </a:avLst>
            </a:prstGeom>
            <a:ln>
              <a:solidFill>
                <a:srgbClr val="0000FF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48" idx="3"/>
            </p:cNvCxnSpPr>
            <p:nvPr/>
          </p:nvCxnSpPr>
          <p:spPr>
            <a:xfrm rot="10800000" flipV="1">
              <a:off x="5513806" y="3225234"/>
              <a:ext cx="1205990" cy="1048388"/>
            </a:xfrm>
            <a:prstGeom prst="bentConnector3">
              <a:avLst>
                <a:gd name="adj1" fmla="val -702"/>
              </a:avLst>
            </a:prstGeom>
            <a:ln w="31750">
              <a:solidFill>
                <a:srgbClr val="0000FF"/>
              </a:solidFill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45"/>
            <p:cNvSpPr txBox="1">
              <a:spLocks noChangeArrowheads="1"/>
            </p:cNvSpPr>
            <p:nvPr/>
          </p:nvSpPr>
          <p:spPr bwMode="auto">
            <a:xfrm>
              <a:off x="1499352" y="1970791"/>
              <a:ext cx="7540346" cy="1261884"/>
            </a:xfrm>
            <a:prstGeom prst="rect">
              <a:avLst/>
            </a:prstGeom>
            <a:solidFill>
              <a:srgbClr val="FFFF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					Pros and Cons</a:t>
              </a:r>
              <a:endParaRPr lang="en-US" sz="2800" dirty="0">
                <a:latin typeface="Arial"/>
                <a:cs typeface="Arial"/>
              </a:endParaRPr>
            </a:p>
            <a:p>
              <a:r>
                <a:rPr lang="en-US" sz="2400" b="1" dirty="0" smtClean="0">
                  <a:solidFill>
                    <a:srgbClr val="0000FF"/>
                  </a:solidFill>
                  <a:latin typeface="Arial"/>
                  <a:cs typeface="Arial"/>
                </a:rPr>
                <a:t>Pros: </a:t>
              </a:r>
              <a:r>
                <a:rPr lang="en-US" sz="2400" dirty="0" smtClean="0">
                  <a:solidFill>
                    <a:srgbClr val="0000FF"/>
                  </a:solidFill>
                  <a:latin typeface="Arial"/>
                  <a:cs typeface="Arial"/>
                </a:rPr>
                <a:t>Quickly identifies native conformational motions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  <a:latin typeface="Arial"/>
                  <a:cs typeface="Arial"/>
                </a:rPr>
                <a:t>Cons: Cannot predict thermodynamic properties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-88900" y="0"/>
            <a:ext cx="9296400" cy="9699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Computational Methods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Applied to Proteins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Symbo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A comparison of speed versus accuracy tradeoffs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5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Strobe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the Folding </a:t>
            </a: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- Unfolding </a:t>
            </a: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Transition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 err="1" smtClean="0">
                <a:solidFill>
                  <a:srgbClr val="FFFF00"/>
                </a:solidFill>
                <a:latin typeface="Arial"/>
                <a:cs typeface="Arial"/>
              </a:rPr>
              <a:t>adenylate</a:t>
            </a: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 kinase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288" y="1245228"/>
            <a:ext cx="615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External 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d</a:t>
            </a:r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riving with free energy profiles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3" name="Picture 2" descr="HBswi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19" y="1822466"/>
            <a:ext cx="6349620" cy="48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3119438"/>
            <a:ext cx="9144000" cy="5568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295400" y="0"/>
            <a:ext cx="6561137" cy="8876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150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  <a:sym typeface="Symbol" charset="0"/>
              </a:rPr>
              <a:t>End of Part 5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  <a:sym typeface="Symbol" charset="0"/>
            </a:endParaRPr>
          </a:p>
        </p:txBody>
      </p:sp>
      <p:pic>
        <p:nvPicPr>
          <p:cNvPr id="5" name="Picture 6" descr="new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59575"/>
            <a:ext cx="1254125" cy="1587500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Boltzman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38" y="53225"/>
            <a:ext cx="1236662" cy="1574800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763" y="1655013"/>
            <a:ext cx="135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Newtonian</a:t>
            </a:r>
          </a:p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Mechanics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772400" y="1664538"/>
            <a:ext cx="135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Boltzmann</a:t>
            </a:r>
          </a:p>
          <a:p>
            <a:pPr algn="ctr" eaLnBrk="1" hangingPunct="1"/>
            <a:r>
              <a:rPr lang="en-US" sz="1800" b="1">
                <a:solidFill>
                  <a:srgbClr val="000099"/>
                </a:solidFill>
              </a:rPr>
              <a:t>Statistics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2262" y="1014468"/>
            <a:ext cx="608981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Network rigidity is a fundamental mechanical property that directly links protein stability, flexibility and dynamics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470355" y="5160311"/>
            <a:ext cx="8407599" cy="158504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b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Arial"/>
                <a:cs typeface="Arial"/>
              </a:rPr>
              <a:t>Work supported by: </a:t>
            </a:r>
            <a:endParaRPr lang="en-US" sz="2000" b="1" dirty="0" smtClean="0">
              <a:solidFill>
                <a:srgbClr val="800000"/>
              </a:solidFill>
              <a:latin typeface="Arial"/>
              <a:cs typeface="Arial"/>
            </a:endParaRPr>
          </a:p>
          <a:p>
            <a:pPr>
              <a:spcBef>
                <a:spcPts val="300"/>
              </a:spcBef>
            </a:pPr>
            <a:r>
              <a:rPr lang="en-US" b="1" dirty="0" smtClean="0"/>
              <a:t>NSF-DMR </a:t>
            </a:r>
            <a:r>
              <a:rPr lang="en-US" b="1" dirty="0"/>
              <a:t>96-</a:t>
            </a:r>
            <a:r>
              <a:rPr lang="en-US" b="1" dirty="0" smtClean="0"/>
              <a:t>32182, </a:t>
            </a:r>
            <a:r>
              <a:rPr lang="en-US" sz="1800" b="1" dirty="0" smtClean="0"/>
              <a:t>Research Corporation </a:t>
            </a:r>
            <a:r>
              <a:rPr lang="en-US" b="1" dirty="0" smtClean="0"/>
              <a:t>CC5141,</a:t>
            </a:r>
            <a:r>
              <a:rPr lang="en-US" sz="1800" b="1" dirty="0" smtClean="0"/>
              <a:t> NIH-</a:t>
            </a:r>
            <a:r>
              <a:rPr lang="en-US" b="1" dirty="0" smtClean="0"/>
              <a:t>SBIR </a:t>
            </a:r>
            <a:r>
              <a:rPr lang="en-US" b="1" dirty="0"/>
              <a:t>R43 </a:t>
            </a:r>
            <a:r>
              <a:rPr lang="en-US" b="1" dirty="0" smtClean="0"/>
              <a:t>GM58337,</a:t>
            </a:r>
            <a:r>
              <a:rPr lang="en-US" dirty="0" smtClean="0"/>
              <a:t> </a:t>
            </a:r>
          </a:p>
          <a:p>
            <a:pPr>
              <a:spcBef>
                <a:spcPts val="300"/>
              </a:spcBef>
            </a:pPr>
            <a:r>
              <a:rPr lang="en-US" b="1" dirty="0" smtClean="0"/>
              <a:t>NIH-S06 </a:t>
            </a:r>
            <a:r>
              <a:rPr lang="en-US" b="1" dirty="0"/>
              <a:t>GM48680-</a:t>
            </a:r>
            <a:r>
              <a:rPr lang="en-US" b="1" dirty="0" smtClean="0"/>
              <a:t>0952, NIH-R01 </a:t>
            </a:r>
            <a:r>
              <a:rPr lang="en-US" b="1" dirty="0"/>
              <a:t>GM </a:t>
            </a:r>
            <a:r>
              <a:rPr lang="en-US" b="1" dirty="0" smtClean="0"/>
              <a:t>073082, NIH-R21 HL093531, NIH-ARRA-073082, NIH-S10 SRR026514,</a:t>
            </a:r>
            <a:r>
              <a:rPr lang="en-US" b="1" dirty="0"/>
              <a:t> </a:t>
            </a:r>
            <a:r>
              <a:rPr lang="en-US" b="1" dirty="0" err="1" smtClean="0"/>
              <a:t>MedImunne</a:t>
            </a:r>
            <a:r>
              <a:rPr lang="en-US" b="1" dirty="0" smtClean="0"/>
              <a:t>, </a:t>
            </a:r>
            <a:r>
              <a:rPr lang="en-US" b="1" dirty="0"/>
              <a:t>Inc. </a:t>
            </a:r>
            <a:r>
              <a:rPr lang="en-US" b="1" dirty="0" smtClean="0"/>
              <a:t>,</a:t>
            </a:r>
            <a:r>
              <a:rPr lang="en-US" b="1" dirty="0"/>
              <a:t> </a:t>
            </a:r>
            <a:r>
              <a:rPr lang="en-US" sz="1800" b="1" dirty="0" smtClean="0"/>
              <a:t>Charlotte </a:t>
            </a:r>
            <a:r>
              <a:rPr lang="en-US" sz="1800" b="1" dirty="0"/>
              <a:t>Research Institute (CRI)</a:t>
            </a:r>
          </a:p>
          <a:p>
            <a:r>
              <a:rPr lang="en-US" sz="1800" b="1" dirty="0"/>
              <a:t>Center for Biomedical Engineering and </a:t>
            </a:r>
            <a:r>
              <a:rPr lang="en-US" b="1" dirty="0" smtClean="0"/>
              <a:t>Science</a:t>
            </a:r>
            <a:r>
              <a:rPr lang="en-US" sz="1800" b="1" dirty="0" smtClean="0"/>
              <a:t> </a:t>
            </a:r>
            <a:r>
              <a:rPr lang="en-US" sz="1800" b="1" dirty="0"/>
              <a:t>(CBES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7489" y="2351163"/>
            <a:ext cx="877571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US </a:t>
            </a:r>
            <a:r>
              <a:rPr lang="en-US" b="1" i="1" dirty="0"/>
              <a:t>Patent No. 6,014,449</a:t>
            </a:r>
            <a:r>
              <a:rPr lang="en-US" dirty="0"/>
              <a:t> </a:t>
            </a:r>
            <a:r>
              <a:rPr lang="en-US" dirty="0" smtClean="0"/>
              <a:t>(D.J</a:t>
            </a:r>
            <a:r>
              <a:rPr lang="en-US" dirty="0"/>
              <a:t>. Jacobs and M.F. </a:t>
            </a:r>
            <a:r>
              <a:rPr lang="en-US" dirty="0" smtClean="0"/>
              <a:t>Thorpe), </a:t>
            </a:r>
            <a:r>
              <a:rPr lang="en-US" i="1" dirty="0"/>
              <a:t>Computer Implemented System for Identifying Rigid and Flexible Regions in Macromolecules</a:t>
            </a:r>
            <a:r>
              <a:rPr lang="en-US" dirty="0"/>
              <a:t>, </a:t>
            </a:r>
            <a:r>
              <a:rPr lang="en-US" dirty="0" smtClean="0"/>
              <a:t>(Issued 2000</a:t>
            </a:r>
            <a:r>
              <a:rPr lang="en-US" dirty="0"/>
              <a:t>) </a:t>
            </a:r>
            <a:endParaRPr lang="en-US" b="1" i="1" dirty="0" smtClean="0"/>
          </a:p>
          <a:p>
            <a:pPr>
              <a:spcBef>
                <a:spcPts val="600"/>
              </a:spcBef>
            </a:pPr>
            <a:r>
              <a:rPr lang="en-US" b="1" i="1" dirty="0" smtClean="0"/>
              <a:t>U.S</a:t>
            </a:r>
            <a:r>
              <a:rPr lang="en-US" b="1" i="1" dirty="0"/>
              <a:t>. Patent No. 8,244,504</a:t>
            </a:r>
            <a:r>
              <a:rPr lang="en-US" i="1" dirty="0"/>
              <a:t> </a:t>
            </a:r>
            <a:r>
              <a:rPr lang="en-US" i="1" dirty="0" smtClean="0"/>
              <a:t>(</a:t>
            </a:r>
            <a:r>
              <a:rPr lang="en-US" dirty="0" smtClean="0"/>
              <a:t>D.J</a:t>
            </a:r>
            <a:r>
              <a:rPr lang="en-US" dirty="0"/>
              <a:t>. </a:t>
            </a:r>
            <a:r>
              <a:rPr lang="en-US" dirty="0" smtClean="0"/>
              <a:t>Jacobs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i="1" dirty="0"/>
              <a:t>Computer Implemented System for Quantifying Stability and Flexibility Relationships in Macromolecules</a:t>
            </a:r>
            <a:r>
              <a:rPr lang="en-US" dirty="0"/>
              <a:t>, </a:t>
            </a:r>
            <a:r>
              <a:rPr lang="en-US" dirty="0" smtClean="0"/>
              <a:t>(</a:t>
            </a:r>
            <a:r>
              <a:rPr lang="en-US" dirty="0"/>
              <a:t>Issued </a:t>
            </a:r>
            <a:r>
              <a:rPr lang="en-US" dirty="0" smtClean="0"/>
              <a:t>2012)</a:t>
            </a:r>
          </a:p>
          <a:p>
            <a:pPr>
              <a:spcBef>
                <a:spcPts val="600"/>
              </a:spcBef>
            </a:pPr>
            <a:r>
              <a:rPr lang="en-US" b="1" i="1" dirty="0"/>
              <a:t>U.S. Patent No. 8,374,828 </a:t>
            </a:r>
            <a:r>
              <a:rPr lang="en-US" i="1" dirty="0"/>
              <a:t>(</a:t>
            </a:r>
            <a:r>
              <a:rPr lang="en-US" dirty="0"/>
              <a:t>D.J. Jacobs and D.R. </a:t>
            </a:r>
            <a:r>
              <a:rPr lang="en-US" dirty="0" err="1"/>
              <a:t>Livesay</a:t>
            </a:r>
            <a:r>
              <a:rPr lang="en-US" dirty="0"/>
              <a:t>) </a:t>
            </a:r>
            <a:r>
              <a:rPr lang="en-US" i="1" dirty="0"/>
              <a:t>Computer Implemented System for Protein Design utilizing Quantitative Stability/Flexibility Relationships to control function</a:t>
            </a:r>
            <a:r>
              <a:rPr lang="en-US" dirty="0"/>
              <a:t>, </a:t>
            </a:r>
            <a:r>
              <a:rPr lang="en-US" dirty="0" smtClean="0"/>
              <a:t>(Issued 2013</a:t>
            </a:r>
            <a:r>
              <a:rPr lang="en-US" dirty="0"/>
              <a:t>).</a:t>
            </a:r>
            <a:r>
              <a:rPr lang="en-US" i="1" dirty="0"/>
              <a:t> </a:t>
            </a:r>
            <a:endParaRPr lang="en-US" i="1" dirty="0" smtClean="0"/>
          </a:p>
          <a:p>
            <a:pPr>
              <a:spcBef>
                <a:spcPts val="600"/>
              </a:spcBef>
            </a:pPr>
            <a:r>
              <a:rPr lang="en-US" b="1" dirty="0" smtClean="0"/>
              <a:t>U.S. Patent Pending:</a:t>
            </a:r>
            <a:r>
              <a:rPr lang="en-US" dirty="0" smtClean="0"/>
              <a:t> </a:t>
            </a:r>
            <a:r>
              <a:rPr lang="en-US" b="1" dirty="0"/>
              <a:t>61016551 </a:t>
            </a:r>
            <a:r>
              <a:rPr lang="en-US" dirty="0" smtClean="0"/>
              <a:t>(D.J</a:t>
            </a:r>
            <a:r>
              <a:rPr lang="en-US" dirty="0"/>
              <a:t>. </a:t>
            </a:r>
            <a:r>
              <a:rPr lang="en-US" dirty="0" smtClean="0"/>
              <a:t>Jacobs), </a:t>
            </a:r>
            <a:r>
              <a:rPr lang="en-US" i="1" dirty="0"/>
              <a:t>Computer Implemented System for Quantifying ensemble averaged properties of rigidity and flexibility in Macromolecules</a:t>
            </a:r>
            <a:r>
              <a:rPr lang="en-US" dirty="0"/>
              <a:t>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95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AutoShape 66"/>
          <p:cNvCxnSpPr>
            <a:cxnSpLocks noChangeShapeType="1"/>
            <a:stCxn id="8" idx="2"/>
            <a:endCxn id="8" idx="2"/>
          </p:cNvCxnSpPr>
          <p:nvPr/>
        </p:nvCxnSpPr>
        <p:spPr bwMode="auto">
          <a:xfrm rot="10800000" flipH="1" flipV="1">
            <a:off x="7748588" y="-2147483648"/>
            <a:ext cx="1587" cy="1587"/>
          </a:xfrm>
          <a:prstGeom prst="bentConnector3">
            <a:avLst>
              <a:gd name="adj1" fmla="val -4472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11163" y="1125538"/>
            <a:ext cx="7943850" cy="5341937"/>
            <a:chOff x="259" y="709"/>
            <a:chExt cx="5004" cy="3365"/>
          </a:xfrm>
        </p:grpSpPr>
        <p:sp>
          <p:nvSpPr>
            <p:cNvPr id="3" name="Text Box 8"/>
            <p:cNvSpPr txBox="1">
              <a:spLocks noChangeArrowheads="1"/>
            </p:cNvSpPr>
            <p:nvPr/>
          </p:nvSpPr>
          <p:spPr bwMode="auto">
            <a:xfrm>
              <a:off x="662" y="709"/>
              <a:ext cx="4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000080"/>
                  </a:solidFill>
                </a:rPr>
                <a:t>G = H - TS   </a:t>
              </a:r>
              <a:r>
                <a:rPr lang="en-US" sz="2000" b="1">
                  <a:solidFill>
                    <a:srgbClr val="000080"/>
                  </a:solidFill>
                </a:rPr>
                <a:t>calculation of free energy requires entropy</a:t>
              </a: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042" y="3824"/>
              <a:ext cx="1634" cy="250"/>
              <a:chOff x="1670" y="3772"/>
              <a:chExt cx="1634" cy="250"/>
            </a:xfrm>
          </p:grpSpPr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670" y="3772"/>
                <a:ext cx="13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>
                    <a:solidFill>
                      <a:srgbClr val="000080"/>
                    </a:solidFill>
                  </a:rPr>
                  <a:t>greater accuracy</a:t>
                </a:r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3096" y="3896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59" y="1921"/>
              <a:ext cx="250" cy="1316"/>
              <a:chOff x="867" y="2280"/>
              <a:chExt cx="250" cy="1316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409" y="2889"/>
                <a:ext cx="116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>
                    <a:solidFill>
                      <a:srgbClr val="000080"/>
                    </a:solidFill>
                  </a:rPr>
                  <a:t>greater speed</a:t>
                </a: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rot="-5400000">
                <a:off x="896" y="2384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5400000">
              <a:off x="2896" y="1468"/>
              <a:ext cx="0" cy="473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41" y="941"/>
              <a:ext cx="0" cy="290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rc 14"/>
            <p:cNvSpPr>
              <a:spLocks/>
            </p:cNvSpPr>
            <p:nvPr/>
          </p:nvSpPr>
          <p:spPr bwMode="auto">
            <a:xfrm flipH="1" flipV="1">
              <a:off x="553" y="1207"/>
              <a:ext cx="4335" cy="2604"/>
            </a:xfrm>
            <a:custGeom>
              <a:avLst/>
              <a:gdLst>
                <a:gd name="T0" fmla="*/ 0 w 21600"/>
                <a:gd name="T1" fmla="*/ 0 h 21600"/>
                <a:gd name="T2" fmla="*/ 957017202 w 21600"/>
                <a:gd name="T3" fmla="*/ 345168067 h 21600"/>
                <a:gd name="T4" fmla="*/ 0 w 21600"/>
                <a:gd name="T5" fmla="*/ 3451680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674" y="1813"/>
              <a:ext cx="0" cy="1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844" y="2152"/>
              <a:ext cx="0" cy="16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1025" y="2406"/>
              <a:ext cx="0" cy="1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1207" y="2600"/>
              <a:ext cx="0" cy="1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1413" y="2757"/>
              <a:ext cx="0" cy="10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1631" y="2927"/>
              <a:ext cx="0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1849" y="3072"/>
              <a:ext cx="0" cy="7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067" y="3193"/>
              <a:ext cx="0" cy="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2297" y="3302"/>
              <a:ext cx="0" cy="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2527" y="3399"/>
              <a:ext cx="0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2769" y="3496"/>
              <a:ext cx="0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3011" y="3556"/>
              <a:ext cx="0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3265" y="3617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3507" y="3677"/>
              <a:ext cx="0" cy="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3774" y="3726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260673" y="1946616"/>
            <a:ext cx="6746225" cy="2973122"/>
            <a:chOff x="2260673" y="1946616"/>
            <a:chExt cx="6746225" cy="2973122"/>
          </a:xfrm>
        </p:grpSpPr>
        <p:sp>
          <p:nvSpPr>
            <p:cNvPr id="63" name="Text Box 45"/>
            <p:cNvSpPr txBox="1">
              <a:spLocks noChangeArrowheads="1"/>
            </p:cNvSpPr>
            <p:nvPr/>
          </p:nvSpPr>
          <p:spPr bwMode="auto">
            <a:xfrm>
              <a:off x="3646488" y="1946616"/>
              <a:ext cx="5360410" cy="2973122"/>
            </a:xfrm>
            <a:prstGeom prst="rect">
              <a:avLst/>
            </a:prstGeom>
            <a:solidFill>
              <a:srgbClr val="FFFF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800000"/>
                  </a:solidFill>
                  <a:latin typeface="Arial"/>
                  <a:cs typeface="Arial"/>
                </a:rPr>
                <a:t>minimal Distance Constraint Model</a:t>
              </a:r>
            </a:p>
            <a:p>
              <a:pPr>
                <a:lnSpc>
                  <a:spcPct val="120000"/>
                </a:lnSpc>
              </a:pPr>
              <a:r>
                <a:rPr lang="en-US" sz="2800" b="1" dirty="0">
                  <a:latin typeface="Arial"/>
                  <a:cs typeface="Arial"/>
                </a:rPr>
                <a:t> </a:t>
              </a:r>
              <a:r>
                <a:rPr lang="en-US" sz="2800" b="1" dirty="0" smtClean="0">
                  <a:latin typeface="Arial"/>
                  <a:cs typeface="Arial"/>
                </a:rPr>
                <a:t>            Pros and Cons</a:t>
              </a:r>
              <a:endParaRPr lang="en-US" sz="2800" dirty="0">
                <a:latin typeface="Arial"/>
                <a:cs typeface="Arial"/>
              </a:endParaRPr>
            </a:p>
            <a:p>
              <a:r>
                <a:rPr lang="en-US" sz="2400" b="1" dirty="0" smtClean="0">
                  <a:solidFill>
                    <a:srgbClr val="0000FF"/>
                  </a:solidFill>
                  <a:latin typeface="Arial"/>
                  <a:cs typeface="Arial"/>
                </a:rPr>
                <a:t>Pros: </a:t>
              </a:r>
              <a:r>
                <a:rPr lang="en-US" sz="2400" dirty="0" smtClean="0">
                  <a:solidFill>
                    <a:srgbClr val="0000FF"/>
                  </a:solidFill>
                  <a:latin typeface="Arial"/>
                  <a:cs typeface="Arial"/>
                </a:rPr>
                <a:t>Ensemble based method. Links </a:t>
              </a:r>
              <a:r>
                <a:rPr lang="en-US" sz="2400" dirty="0">
                  <a:solidFill>
                    <a:srgbClr val="0000FF"/>
                  </a:solidFill>
                  <a:latin typeface="Arial"/>
                  <a:cs typeface="Arial"/>
                </a:rPr>
                <a:t>structure </a:t>
              </a:r>
              <a:r>
                <a:rPr lang="en-US" sz="2400" dirty="0" smtClean="0">
                  <a:solidFill>
                    <a:srgbClr val="0000FF"/>
                  </a:solidFill>
                  <a:latin typeface="Arial"/>
                  <a:cs typeface="Arial"/>
                </a:rPr>
                <a:t>to conformational entropy to enable rapid free energy calculations.</a:t>
              </a:r>
            </a:p>
            <a:p>
              <a:pPr>
                <a:lnSpc>
                  <a:spcPct val="140000"/>
                </a:lnSpc>
              </a:pPr>
              <a:r>
                <a:rPr lang="en-US" sz="2400" dirty="0" smtClean="0">
                  <a:solidFill>
                    <a:srgbClr val="FF0000"/>
                  </a:solidFill>
                  <a:latin typeface="Arial"/>
                  <a:cs typeface="Arial"/>
                </a:rPr>
                <a:t>Cons: Relies on native state topology.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  <a:latin typeface="Arial"/>
                  <a:cs typeface="Arial"/>
                </a:rPr>
                <a:t>Cannot predict dynamic properties.</a:t>
              </a:r>
              <a:endParaRPr lang="en-US" sz="2400" dirty="0">
                <a:latin typeface="Arial"/>
                <a:cs typeface="Arial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260673" y="2811530"/>
              <a:ext cx="847819" cy="509470"/>
              <a:chOff x="2131324" y="2811530"/>
              <a:chExt cx="847819" cy="509470"/>
            </a:xfrm>
          </p:grpSpPr>
          <p:sp>
            <p:nvSpPr>
              <p:cNvPr id="37" name="Oval 32"/>
              <p:cNvSpPr>
                <a:spLocks noChangeArrowheads="1"/>
              </p:cNvSpPr>
              <p:nvPr/>
            </p:nvSpPr>
            <p:spPr bwMode="auto">
              <a:xfrm rot="5400000">
                <a:off x="2300499" y="2642355"/>
                <a:ext cx="509470" cy="847819"/>
              </a:xfrm>
              <a:prstGeom prst="ellipse">
                <a:avLst/>
              </a:prstGeom>
              <a:noFill/>
              <a:ln w="31750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8000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31324" y="2854623"/>
                <a:ext cx="841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800000"/>
                    </a:solidFill>
                  </a:rPr>
                  <a:t>mDCM</a:t>
                </a:r>
                <a:endParaRPr lang="en-US" b="1" dirty="0">
                  <a:solidFill>
                    <a:srgbClr val="800000"/>
                  </a:solidFill>
                </a:endParaRPr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>
              <a:off x="3120252" y="3066265"/>
              <a:ext cx="514477" cy="6839"/>
            </a:xfrm>
            <a:prstGeom prst="straightConnector1">
              <a:avLst/>
            </a:prstGeom>
            <a:ln w="31750" cmpd="sng">
              <a:solidFill>
                <a:srgbClr val="8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-88900" y="0"/>
            <a:ext cx="9296400" cy="9699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Computational Methods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Applied to Proteins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Symbo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A comparison of speed versus accuracy tradeoffs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5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11163" y="1125538"/>
            <a:ext cx="7943850" cy="5341937"/>
            <a:chOff x="259" y="709"/>
            <a:chExt cx="5004" cy="3365"/>
          </a:xfrm>
        </p:grpSpPr>
        <p:sp>
          <p:nvSpPr>
            <p:cNvPr id="3" name="Text Box 8"/>
            <p:cNvSpPr txBox="1">
              <a:spLocks noChangeArrowheads="1"/>
            </p:cNvSpPr>
            <p:nvPr/>
          </p:nvSpPr>
          <p:spPr bwMode="auto">
            <a:xfrm>
              <a:off x="662" y="709"/>
              <a:ext cx="4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000080"/>
                  </a:solidFill>
                </a:rPr>
                <a:t>G = H - TS   </a:t>
              </a:r>
              <a:r>
                <a:rPr lang="en-US" sz="2000" b="1">
                  <a:solidFill>
                    <a:srgbClr val="000080"/>
                  </a:solidFill>
                </a:rPr>
                <a:t>calculation of free energy requires entropy</a:t>
              </a: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042" y="3824"/>
              <a:ext cx="1634" cy="250"/>
              <a:chOff x="1670" y="3772"/>
              <a:chExt cx="1634" cy="250"/>
            </a:xfrm>
          </p:grpSpPr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670" y="3772"/>
                <a:ext cx="13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>
                    <a:solidFill>
                      <a:srgbClr val="000080"/>
                    </a:solidFill>
                  </a:rPr>
                  <a:t>greater accuracy</a:t>
                </a:r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3096" y="3896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59" y="1921"/>
              <a:ext cx="250" cy="1316"/>
              <a:chOff x="867" y="2280"/>
              <a:chExt cx="250" cy="1316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409" y="2889"/>
                <a:ext cx="116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b="1">
                    <a:solidFill>
                      <a:srgbClr val="000080"/>
                    </a:solidFill>
                  </a:rPr>
                  <a:t>greater speed</a:t>
                </a: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rot="-5400000">
                <a:off x="896" y="2384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5400000">
              <a:off x="2896" y="1468"/>
              <a:ext cx="0" cy="473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41" y="941"/>
              <a:ext cx="0" cy="290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rc 14"/>
            <p:cNvSpPr>
              <a:spLocks/>
            </p:cNvSpPr>
            <p:nvPr/>
          </p:nvSpPr>
          <p:spPr bwMode="auto">
            <a:xfrm flipH="1" flipV="1">
              <a:off x="553" y="1207"/>
              <a:ext cx="4335" cy="2604"/>
            </a:xfrm>
            <a:custGeom>
              <a:avLst/>
              <a:gdLst>
                <a:gd name="T0" fmla="*/ 0 w 21600"/>
                <a:gd name="T1" fmla="*/ 0 h 21600"/>
                <a:gd name="T2" fmla="*/ 957017202 w 21600"/>
                <a:gd name="T3" fmla="*/ 345168067 h 21600"/>
                <a:gd name="T4" fmla="*/ 0 w 21600"/>
                <a:gd name="T5" fmla="*/ 3451680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674" y="1813"/>
              <a:ext cx="0" cy="1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844" y="2152"/>
              <a:ext cx="0" cy="16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1025" y="2406"/>
              <a:ext cx="0" cy="1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1207" y="2600"/>
              <a:ext cx="0" cy="1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1413" y="2757"/>
              <a:ext cx="0" cy="10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1631" y="2927"/>
              <a:ext cx="0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1849" y="3072"/>
              <a:ext cx="0" cy="7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067" y="3193"/>
              <a:ext cx="0" cy="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2297" y="3302"/>
              <a:ext cx="0" cy="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2527" y="3399"/>
              <a:ext cx="0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2769" y="3496"/>
              <a:ext cx="0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3011" y="3556"/>
              <a:ext cx="0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3265" y="3617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3507" y="3677"/>
              <a:ext cx="0" cy="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3774" y="3726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8" name="AutoShape 66"/>
          <p:cNvCxnSpPr>
            <a:cxnSpLocks noChangeShapeType="1"/>
            <a:stCxn id="8" idx="2"/>
            <a:endCxn id="8" idx="2"/>
          </p:cNvCxnSpPr>
          <p:nvPr/>
        </p:nvCxnSpPr>
        <p:spPr bwMode="auto">
          <a:xfrm rot="10800000" flipH="1" flipV="1">
            <a:off x="7748588" y="-2147483648"/>
            <a:ext cx="1587" cy="1587"/>
          </a:xfrm>
          <a:prstGeom prst="bentConnector3">
            <a:avLst>
              <a:gd name="adj1" fmla="val -4472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2159908" y="2028922"/>
            <a:ext cx="6894025" cy="3256276"/>
            <a:chOff x="2159908" y="2028922"/>
            <a:chExt cx="6894025" cy="3256276"/>
          </a:xfrm>
        </p:grpSpPr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2159908" y="4125191"/>
              <a:ext cx="415925" cy="692150"/>
            </a:xfrm>
            <a:prstGeom prst="ellips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2577086" y="4018828"/>
              <a:ext cx="2936720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sz="1800" b="1" dirty="0" smtClean="0">
                  <a:solidFill>
                    <a:srgbClr val="0000FF"/>
                  </a:solidFill>
                </a:rPr>
                <a:t>Geometrical simulation (GS)</a:t>
              </a:r>
              <a:endParaRPr 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3164567" y="2704398"/>
              <a:ext cx="1856479" cy="711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 b="1" dirty="0" smtClean="0">
                  <a:solidFill>
                    <a:srgbClr val="800000"/>
                  </a:solidFill>
                </a:rPr>
                <a:t>minimal Distance </a:t>
              </a:r>
            </a:p>
            <a:p>
              <a:pPr>
                <a:lnSpc>
                  <a:spcPct val="80000"/>
                </a:lnSpc>
              </a:pPr>
              <a:r>
                <a:rPr lang="en-US" sz="1800" b="1" dirty="0" smtClean="0">
                  <a:solidFill>
                    <a:srgbClr val="800000"/>
                  </a:solidFill>
                </a:rPr>
                <a:t>Constraint Model</a:t>
              </a:r>
              <a:endParaRPr lang="en-US" sz="1800" b="1" dirty="0">
                <a:solidFill>
                  <a:srgbClr val="800000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260673" y="2811530"/>
              <a:ext cx="847819" cy="509470"/>
              <a:chOff x="2131324" y="2811530"/>
              <a:chExt cx="847819" cy="509470"/>
            </a:xfrm>
          </p:grpSpPr>
          <p:sp>
            <p:nvSpPr>
              <p:cNvPr id="63" name="Oval 32"/>
              <p:cNvSpPr>
                <a:spLocks noChangeArrowheads="1"/>
              </p:cNvSpPr>
              <p:nvPr/>
            </p:nvSpPr>
            <p:spPr bwMode="auto">
              <a:xfrm rot="5400000">
                <a:off x="2300499" y="2642355"/>
                <a:ext cx="509470" cy="847819"/>
              </a:xfrm>
              <a:prstGeom prst="ellipse">
                <a:avLst/>
              </a:prstGeom>
              <a:noFill/>
              <a:ln w="31750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80000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31324" y="2854623"/>
                <a:ext cx="841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800000"/>
                    </a:solidFill>
                  </a:rPr>
                  <a:t>mDCM</a:t>
                </a:r>
                <a:endParaRPr lang="en-US" b="1" dirty="0">
                  <a:solidFill>
                    <a:srgbClr val="800000"/>
                  </a:solidFill>
                </a:endParaRPr>
              </a:p>
            </p:txBody>
          </p:sp>
        </p:grpSp>
        <p:sp>
          <p:nvSpPr>
            <p:cNvPr id="65" name="Right Brace 64"/>
            <p:cNvSpPr/>
            <p:nvPr/>
          </p:nvSpPr>
          <p:spPr>
            <a:xfrm>
              <a:off x="5291496" y="2692639"/>
              <a:ext cx="473601" cy="1930457"/>
            </a:xfrm>
            <a:prstGeom prst="rightBrace">
              <a:avLst>
                <a:gd name="adj1" fmla="val 40608"/>
                <a:gd name="adj2" fmla="val 50000"/>
              </a:avLst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 Box 45"/>
            <p:cNvSpPr txBox="1">
              <a:spLocks noChangeArrowheads="1"/>
            </p:cNvSpPr>
            <p:nvPr/>
          </p:nvSpPr>
          <p:spPr bwMode="auto">
            <a:xfrm>
              <a:off x="5835651" y="2028922"/>
              <a:ext cx="3218282" cy="3256276"/>
            </a:xfrm>
            <a:prstGeom prst="rect">
              <a:avLst/>
            </a:prstGeom>
            <a:solidFill>
              <a:srgbClr val="FFFF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800000"/>
                  </a:solidFill>
                  <a:latin typeface="Arial"/>
                  <a:cs typeface="Arial"/>
                </a:rPr>
                <a:t>     Hybrid Method</a:t>
              </a:r>
            </a:p>
            <a:p>
              <a:pPr>
                <a:lnSpc>
                  <a:spcPct val="120000"/>
                </a:lnSpc>
              </a:pPr>
              <a:r>
                <a:rPr lang="en-US" sz="2800" b="1" dirty="0">
                  <a:latin typeface="Arial"/>
                  <a:cs typeface="Arial"/>
                </a:rPr>
                <a:t> </a:t>
              </a:r>
              <a:r>
                <a:rPr lang="en-US" sz="2800" b="1" dirty="0" smtClean="0">
                  <a:latin typeface="Arial"/>
                  <a:cs typeface="Arial"/>
                </a:rPr>
                <a:t> </a:t>
              </a:r>
              <a:r>
                <a:rPr lang="en-US" sz="2800" b="1" dirty="0">
                  <a:latin typeface="Arial"/>
                  <a:cs typeface="Arial"/>
                </a:rPr>
                <a:t> </a:t>
              </a:r>
              <a:r>
                <a:rPr lang="en-US" sz="2800" b="1" dirty="0" smtClean="0">
                  <a:latin typeface="Arial"/>
                  <a:cs typeface="Arial"/>
                </a:rPr>
                <a:t>Pros and Cons</a:t>
              </a:r>
              <a:endParaRPr lang="en-US" sz="2800" dirty="0">
                <a:latin typeface="Arial"/>
                <a:cs typeface="Arial"/>
              </a:endParaRPr>
            </a:p>
            <a:p>
              <a:r>
                <a:rPr lang="en-US" sz="2000" b="1" dirty="0" smtClean="0">
                  <a:solidFill>
                    <a:srgbClr val="0000FF"/>
                  </a:solidFill>
                  <a:latin typeface="Arial"/>
                  <a:cs typeface="Arial"/>
                </a:rPr>
                <a:t>Pros: </a:t>
              </a:r>
              <a:r>
                <a:rPr lang="en-US" sz="2000" dirty="0" smtClean="0">
                  <a:solidFill>
                    <a:srgbClr val="0000FF"/>
                  </a:solidFill>
                  <a:latin typeface="Arial"/>
                  <a:cs typeface="Arial"/>
                </a:rPr>
                <a:t>Non-native contacts allowed. Free energy driven exploration of conformational pathways.</a:t>
              </a:r>
            </a:p>
            <a:p>
              <a:pPr>
                <a:lnSpc>
                  <a:spcPct val="140000"/>
                </a:lnSpc>
              </a:pPr>
              <a:r>
                <a:rPr lang="en-US" sz="2000" dirty="0" smtClean="0">
                  <a:solidFill>
                    <a:srgbClr val="FF0000"/>
                  </a:solidFill>
                  <a:latin typeface="Arial"/>
                  <a:cs typeface="Arial"/>
                </a:rPr>
                <a:t>Cons: Cannot predict true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rial"/>
                  <a:cs typeface="Arial"/>
                </a:rPr>
                <a:t>dynamic properties with respect to time scales. </a:t>
              </a:r>
              <a:endParaRPr lang="en-US" sz="2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0" name="Rectangle 52"/>
          <p:cNvSpPr>
            <a:spLocks noChangeArrowheads="1"/>
          </p:cNvSpPr>
          <p:nvPr/>
        </p:nvSpPr>
        <p:spPr bwMode="auto">
          <a:xfrm>
            <a:off x="-88900" y="0"/>
            <a:ext cx="9296400" cy="9699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Computational Methods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 Applied to Proteins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Symbo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Symbol" charset="0"/>
              </a:rPr>
              <a:t>A comparison of speed versus accuracy tradeoffs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66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18911" y="2157951"/>
            <a:ext cx="5710968" cy="13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 smtClean="0">
                <a:solidFill>
                  <a:srgbClr val="0000FF"/>
                </a:solidFill>
              </a:rPr>
              <a:t>Geometrical Simulation </a:t>
            </a:r>
          </a:p>
          <a:p>
            <a:pPr algn="ctr">
              <a:lnSpc>
                <a:spcPct val="90000"/>
              </a:lnSpc>
            </a:pPr>
            <a:r>
              <a:rPr lang="en-US" sz="4400" b="1" dirty="0" smtClean="0">
                <a:solidFill>
                  <a:srgbClr val="800000"/>
                </a:solidFill>
              </a:rPr>
              <a:t>of Protein Dynamics</a:t>
            </a:r>
            <a:endParaRPr lang="en-US" sz="4400" b="1" dirty="0">
              <a:solidFill>
                <a:srgbClr val="800000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58288" cy="969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Protein 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Dynamics is </a:t>
            </a: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Linked </a:t>
            </a:r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to Network Rigidity </a:t>
            </a:r>
          </a:p>
          <a:p>
            <a:pPr algn="ctr" defTabSz="914400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Merging geometrical and topological properties</a:t>
            </a:r>
            <a:endParaRPr lang="en-US" sz="2000" b="1" dirty="0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83" y="5267700"/>
            <a:ext cx="8971626" cy="974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 smtClean="0">
                <a:solidFill>
                  <a:srgbClr val="0000FF"/>
                </a:solidFill>
                <a:latin typeface="Arial"/>
                <a:cs typeface="Arial"/>
              </a:rPr>
              <a:t>Geometrical Simulation compared to Molecular Dynamics and Elastic Networks: </a:t>
            </a:r>
          </a:p>
          <a:p>
            <a:r>
              <a:rPr lang="de-AT" dirty="0" smtClean="0">
                <a:latin typeface="Arial"/>
                <a:cs typeface="Arial"/>
              </a:rPr>
              <a:t>C</a:t>
            </a:r>
            <a:r>
              <a:rPr lang="de-AT" dirty="0">
                <a:latin typeface="Arial"/>
                <a:cs typeface="Arial"/>
              </a:rPr>
              <a:t>. David </a:t>
            </a:r>
            <a:r>
              <a:rPr lang="de-AT" dirty="0" err="1">
                <a:latin typeface="Arial"/>
                <a:cs typeface="Arial"/>
              </a:rPr>
              <a:t>and</a:t>
            </a:r>
            <a:r>
              <a:rPr lang="de-AT" dirty="0">
                <a:latin typeface="Arial"/>
                <a:cs typeface="Arial"/>
              </a:rPr>
              <a:t> D.J. Jacobs, </a:t>
            </a:r>
            <a:r>
              <a:rPr lang="de-AT" i="1" dirty="0" err="1">
                <a:latin typeface="Arial"/>
                <a:cs typeface="Arial"/>
              </a:rPr>
              <a:t>Characterizing</a:t>
            </a:r>
            <a:r>
              <a:rPr lang="de-AT" i="1" dirty="0">
                <a:latin typeface="Arial"/>
                <a:cs typeface="Arial"/>
              </a:rPr>
              <a:t> </a:t>
            </a:r>
            <a:r>
              <a:rPr lang="de-AT" i="1" dirty="0" err="1">
                <a:latin typeface="Arial"/>
                <a:cs typeface="Arial"/>
              </a:rPr>
              <a:t>protein</a:t>
            </a:r>
            <a:r>
              <a:rPr lang="de-AT" i="1" dirty="0">
                <a:latin typeface="Arial"/>
                <a:cs typeface="Arial"/>
              </a:rPr>
              <a:t> </a:t>
            </a:r>
            <a:r>
              <a:rPr lang="de-AT" i="1" dirty="0" err="1">
                <a:latin typeface="Arial"/>
                <a:cs typeface="Arial"/>
              </a:rPr>
              <a:t>motions</a:t>
            </a:r>
            <a:r>
              <a:rPr lang="de-AT" i="1" dirty="0">
                <a:latin typeface="Arial"/>
                <a:cs typeface="Arial"/>
              </a:rPr>
              <a:t> </a:t>
            </a:r>
            <a:r>
              <a:rPr lang="de-AT" i="1" dirty="0" err="1">
                <a:latin typeface="Arial"/>
                <a:cs typeface="Arial"/>
              </a:rPr>
              <a:t>from</a:t>
            </a:r>
            <a:r>
              <a:rPr lang="de-AT" i="1" dirty="0">
                <a:latin typeface="Arial"/>
                <a:cs typeface="Arial"/>
              </a:rPr>
              <a:t> </a:t>
            </a:r>
            <a:r>
              <a:rPr lang="de-AT" i="1" dirty="0" err="1">
                <a:latin typeface="Arial"/>
                <a:cs typeface="Arial"/>
              </a:rPr>
              <a:t>structure</a:t>
            </a:r>
            <a:r>
              <a:rPr lang="de-AT" dirty="0">
                <a:latin typeface="Arial"/>
                <a:cs typeface="Arial"/>
              </a:rPr>
              <a:t>, </a:t>
            </a:r>
            <a:endParaRPr lang="de-AT" dirty="0" smtClean="0">
              <a:latin typeface="Arial"/>
              <a:cs typeface="Arial"/>
            </a:endParaRPr>
          </a:p>
          <a:p>
            <a:r>
              <a:rPr lang="de-AT" dirty="0">
                <a:latin typeface="Arial"/>
                <a:cs typeface="Arial"/>
              </a:rPr>
              <a:t> </a:t>
            </a:r>
            <a:r>
              <a:rPr lang="de-AT" dirty="0" smtClean="0">
                <a:latin typeface="Arial"/>
                <a:cs typeface="Arial"/>
              </a:rPr>
              <a:t>                                          J</a:t>
            </a:r>
            <a:r>
              <a:rPr lang="de-AT" dirty="0">
                <a:latin typeface="Arial"/>
                <a:cs typeface="Arial"/>
              </a:rPr>
              <a:t>. Mol. Graph Model, </a:t>
            </a:r>
            <a:r>
              <a:rPr lang="en-US" b="1" dirty="0">
                <a:latin typeface="Arial"/>
                <a:cs typeface="Arial"/>
              </a:rPr>
              <a:t>31</a:t>
            </a:r>
            <a:r>
              <a:rPr lang="en-US" dirty="0">
                <a:latin typeface="Arial"/>
                <a:cs typeface="Arial"/>
              </a:rPr>
              <a:t>:41-56 </a:t>
            </a:r>
            <a:r>
              <a:rPr lang="de-AT" dirty="0">
                <a:latin typeface="Arial"/>
                <a:cs typeface="Arial"/>
              </a:rPr>
              <a:t>(2011</a:t>
            </a:r>
            <a:r>
              <a:rPr lang="de-AT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Geometrical Simulation (GS)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Exploration of conformations for fixed constraint topology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26738" y="1215140"/>
            <a:ext cx="2693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High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evel Overview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662536" y="4259517"/>
            <a:ext cx="0" cy="920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3"/>
          </p:cNvCxnSpPr>
          <p:nvPr/>
        </p:nvCxnSpPr>
        <p:spPr>
          <a:xfrm>
            <a:off x="2477020" y="5178466"/>
            <a:ext cx="3185516" cy="1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09104" y="4818270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86838" y="5523786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66508" y="1801411"/>
            <a:ext cx="7460057" cy="4579663"/>
            <a:chOff x="566508" y="1801411"/>
            <a:chExt cx="7460057" cy="4579663"/>
          </a:xfrm>
        </p:grpSpPr>
        <p:grpSp>
          <p:nvGrpSpPr>
            <p:cNvPr id="34" name="Group 33"/>
            <p:cNvGrpSpPr/>
            <p:nvPr/>
          </p:nvGrpSpPr>
          <p:grpSpPr>
            <a:xfrm>
              <a:off x="566508" y="1801411"/>
              <a:ext cx="7460057" cy="3795469"/>
              <a:chOff x="566508" y="1801411"/>
              <a:chExt cx="7460057" cy="379546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66508" y="1801411"/>
                <a:ext cx="7460057" cy="2458106"/>
                <a:chOff x="566508" y="1801411"/>
                <a:chExt cx="7460057" cy="2458106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758382" y="1801411"/>
                  <a:ext cx="7268183" cy="2448972"/>
                  <a:chOff x="758382" y="1801411"/>
                  <a:chExt cx="7268183" cy="2448972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758382" y="1801411"/>
                    <a:ext cx="7268183" cy="932467"/>
                    <a:chOff x="630464" y="1911043"/>
                    <a:chExt cx="7268183" cy="932467"/>
                  </a:xfrm>
                </p:grpSpPr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630464" y="1911043"/>
                      <a:ext cx="2530989" cy="932467"/>
                      <a:chOff x="630464" y="2093763"/>
                      <a:chExt cx="2530989" cy="932467"/>
                    </a:xfrm>
                  </p:grpSpPr>
                  <p:grpSp>
                    <p:nvGrpSpPr>
                      <p:cNvPr id="10" name="Group 9"/>
                      <p:cNvGrpSpPr/>
                      <p:nvPr/>
                    </p:nvGrpSpPr>
                    <p:grpSpPr>
                      <a:xfrm>
                        <a:off x="630464" y="2093763"/>
                        <a:ext cx="1849450" cy="932467"/>
                        <a:chOff x="630464" y="2093763"/>
                        <a:chExt cx="1849450" cy="932467"/>
                      </a:xfrm>
                    </p:grpSpPr>
                    <p:sp>
                      <p:nvSpPr>
                        <p:cNvPr id="8" name="Data 7"/>
                        <p:cNvSpPr/>
                        <p:nvPr/>
                      </p:nvSpPr>
                      <p:spPr>
                        <a:xfrm>
                          <a:off x="630464" y="2128778"/>
                          <a:ext cx="1849450" cy="897452"/>
                        </a:xfrm>
                        <a:prstGeom prst="flowChartInputOutput">
                          <a:avLst/>
                        </a:prstGeom>
                        <a:gradFill flip="none" rotWithShape="1">
                          <a:gsLst>
                            <a:gs pos="0">
                              <a:schemeClr val="tx2">
                                <a:lumMod val="20000"/>
                                <a:lumOff val="80000"/>
                              </a:schemeClr>
                            </a:gs>
                            <a:gs pos="100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  <a:path path="shape">
                            <a:fillToRect l="50000" t="50000" r="50000" b="50000"/>
                          </a:path>
                          <a:tileRect/>
                        </a:gradFill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" name="TextBox 8"/>
                        <p:cNvSpPr txBox="1"/>
                        <p:nvPr/>
                      </p:nvSpPr>
                      <p:spPr>
                        <a:xfrm>
                          <a:off x="1041638" y="2093763"/>
                          <a:ext cx="1255535" cy="9233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Input initial</a:t>
                          </a:r>
                        </a:p>
                        <a:p>
                          <a:r>
                            <a:rPr lang="en-US" dirty="0"/>
                            <a:t>p</a:t>
                          </a:r>
                          <a:r>
                            <a:rPr lang="en-US" dirty="0" smtClean="0"/>
                            <a:t>rotein </a:t>
                          </a:r>
                        </a:p>
                        <a:p>
                          <a:r>
                            <a:rPr lang="en-US" dirty="0" smtClean="0"/>
                            <a:t>structure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2" name="Straight Arrow Connector 11"/>
                      <p:cNvCxnSpPr>
                        <a:stCxn id="8" idx="5"/>
                      </p:cNvCxnSpPr>
                      <p:nvPr/>
                    </p:nvCxnSpPr>
                    <p:spPr>
                      <a:xfrm flipV="1">
                        <a:off x="2294969" y="2567325"/>
                        <a:ext cx="866484" cy="10179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3152315" y="2010010"/>
                      <a:ext cx="4746332" cy="748356"/>
                      <a:chOff x="3152315" y="1991738"/>
                      <a:chExt cx="4746332" cy="748356"/>
                    </a:xfrm>
                  </p:grpSpPr>
                  <p:sp>
                    <p:nvSpPr>
                      <p:cNvPr id="6" name="Process 5"/>
                      <p:cNvSpPr/>
                      <p:nvPr/>
                    </p:nvSpPr>
                    <p:spPr>
                      <a:xfrm>
                        <a:off x="3152315" y="1991738"/>
                        <a:ext cx="4746332" cy="748356"/>
                      </a:xfrm>
                      <a:prstGeom prst="flowChartProcess">
                        <a:avLst/>
                      </a:prstGeom>
                      <a:gradFill flip="none" rotWithShape="1">
                        <a:gsLst>
                          <a:gs pos="0">
                            <a:schemeClr val="tx2">
                              <a:lumMod val="20000"/>
                              <a:lumOff val="80000"/>
                            </a:schemeClr>
                          </a:gs>
                          <a:gs pos="100000">
                            <a:schemeClr val="accent1">
                              <a:tint val="50000"/>
                              <a:shade val="100000"/>
                              <a:satMod val="35000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3161453" y="2038947"/>
                        <a:ext cx="4737194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1. Identify constraint topology</a:t>
                        </a:r>
                      </a:p>
                      <a:p>
                        <a:r>
                          <a:rPr lang="en-US" dirty="0" smtClean="0"/>
                          <a:t>2. Identify all rigid clusters using network rigidity</a:t>
                        </a:r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3874147" y="3296275"/>
                    <a:ext cx="3546615" cy="954108"/>
                    <a:chOff x="4833549" y="2823144"/>
                    <a:chExt cx="3546615" cy="954108"/>
                  </a:xfrm>
                </p:grpSpPr>
                <p:sp>
                  <p:nvSpPr>
                    <p:cNvPr id="17" name="Process 16"/>
                    <p:cNvSpPr/>
                    <p:nvPr/>
                  </p:nvSpPr>
                  <p:spPr>
                    <a:xfrm>
                      <a:off x="4833550" y="2823144"/>
                      <a:ext cx="3546614" cy="954108"/>
                    </a:xfrm>
                    <a:prstGeom prst="flowChartProcess">
                      <a:avLst/>
                    </a:prstGeom>
                    <a:gradFill flip="none" rotWithShape="1">
                      <a:gsLst>
                        <a:gs pos="0">
                          <a:schemeClr val="tx2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833549" y="2823144"/>
                      <a:ext cx="3546614" cy="95410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 smtClean="0"/>
                        <a:t>              Monte Carlo Step</a:t>
                      </a:r>
                    </a:p>
                    <a:p>
                      <a:r>
                        <a:rPr lang="en-US" dirty="0" smtClean="0"/>
                        <a:t>Randomize position and orientation</a:t>
                      </a:r>
                    </a:p>
                    <a:p>
                      <a:r>
                        <a:rPr lang="en-US" dirty="0" smtClean="0"/>
                        <a:t>of all rigid clusters in the network.</a:t>
                      </a:r>
                      <a:endParaRPr lang="en-US" dirty="0"/>
                    </a:p>
                  </p:txBody>
                </p:sp>
              </p:grpSp>
              <p:cxnSp>
                <p:nvCxnSpPr>
                  <p:cNvPr id="22" name="Straight Arrow Connector 21"/>
                  <p:cNvCxnSpPr>
                    <a:stCxn id="6" idx="2"/>
                  </p:cNvCxnSpPr>
                  <p:nvPr/>
                </p:nvCxnSpPr>
                <p:spPr>
                  <a:xfrm flipH="1">
                    <a:off x="5646757" y="2648734"/>
                    <a:ext cx="6642" cy="638405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566508" y="3296275"/>
                  <a:ext cx="2457890" cy="963242"/>
                  <a:chOff x="155332" y="3914942"/>
                  <a:chExt cx="2457890" cy="963242"/>
                </a:xfrm>
              </p:grpSpPr>
              <p:sp>
                <p:nvSpPr>
                  <p:cNvPr id="23" name="Process 22"/>
                  <p:cNvSpPr/>
                  <p:nvPr/>
                </p:nvSpPr>
                <p:spPr>
                  <a:xfrm>
                    <a:off x="173606" y="3914942"/>
                    <a:ext cx="2425089" cy="963242"/>
                  </a:xfrm>
                  <a:prstGeom prst="flowChartProcess">
                    <a:avLst/>
                  </a:prstGeom>
                  <a:gradFill flip="none" rotWithShape="1">
                    <a:gsLst>
                      <a:gs pos="0">
                        <a:schemeClr val="tx2">
                          <a:lumMod val="20000"/>
                          <a:lumOff val="8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5332" y="3924077"/>
                    <a:ext cx="245789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/>
                      <a:t>     Relaxation Step</a:t>
                    </a:r>
                  </a:p>
                  <a:p>
                    <a:r>
                      <a:rPr lang="en-US" dirty="0" smtClean="0"/>
                      <a:t>Restore constraints that connect rigid clusters</a:t>
                    </a:r>
                    <a:endParaRPr lang="en-US" dirty="0"/>
                  </a:p>
                </p:txBody>
              </p:sp>
            </p:grpSp>
            <p:cxnSp>
              <p:nvCxnSpPr>
                <p:cNvPr id="28" name="Straight Arrow Connector 27"/>
                <p:cNvCxnSpPr>
                  <a:stCxn id="19" idx="1"/>
                  <a:endCxn id="24" idx="3"/>
                </p:cNvCxnSpPr>
                <p:nvPr/>
              </p:nvCxnSpPr>
              <p:spPr>
                <a:xfrm flipH="1">
                  <a:off x="3024398" y="3773329"/>
                  <a:ext cx="849749" cy="913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1115586" y="4760051"/>
                <a:ext cx="1361434" cy="836829"/>
                <a:chOff x="667013" y="4760059"/>
                <a:chExt cx="1361434" cy="836829"/>
              </a:xfrm>
            </p:grpSpPr>
            <p:sp>
              <p:nvSpPr>
                <p:cNvPr id="7" name="Decision 6"/>
                <p:cNvSpPr/>
                <p:nvPr/>
              </p:nvSpPr>
              <p:spPr>
                <a:xfrm>
                  <a:off x="667013" y="4760059"/>
                  <a:ext cx="1361434" cy="836829"/>
                </a:xfrm>
                <a:prstGeom prst="flowChartDecision">
                  <a:avLst/>
                </a:prstGeom>
                <a:gradFill flip="none" rotWithShape="1"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58896" y="4919260"/>
                  <a:ext cx="96564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finished</a:t>
                  </a:r>
                </a:p>
                <a:p>
                  <a:r>
                    <a:rPr lang="en-US" dirty="0"/>
                    <a:t> </a:t>
                  </a:r>
                  <a:r>
                    <a:rPr lang="en-US" dirty="0" smtClean="0"/>
                    <a:t>      </a:t>
                  </a:r>
                  <a:r>
                    <a:rPr lang="en-US" b="1" dirty="0" smtClean="0"/>
                    <a:t>?</a:t>
                  </a:r>
                  <a:endParaRPr lang="en-US" b="1" dirty="0"/>
                </a:p>
              </p:txBody>
            </p:sp>
          </p:grpSp>
          <p:cxnSp>
            <p:nvCxnSpPr>
              <p:cNvPr id="33" name="Straight Arrow Connector 32"/>
              <p:cNvCxnSpPr>
                <a:stCxn id="23" idx="2"/>
              </p:cNvCxnSpPr>
              <p:nvPr/>
            </p:nvCxnSpPr>
            <p:spPr>
              <a:xfrm>
                <a:off x="1797327" y="4259517"/>
                <a:ext cx="2691" cy="4913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206107" y="5984334"/>
              <a:ext cx="1191574" cy="396740"/>
              <a:chOff x="1416258" y="5929518"/>
              <a:chExt cx="1191574" cy="396740"/>
            </a:xfrm>
          </p:grpSpPr>
          <p:sp>
            <p:nvSpPr>
              <p:cNvPr id="41" name="Terminator 40"/>
              <p:cNvSpPr/>
              <p:nvPr/>
            </p:nvSpPr>
            <p:spPr>
              <a:xfrm>
                <a:off x="1416258" y="5975197"/>
                <a:ext cx="1191574" cy="351061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21954" y="5929518"/>
                <a:ext cx="595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stop</a:t>
                </a:r>
                <a:endParaRPr lang="en-US" dirty="0"/>
              </a:p>
            </p:txBody>
          </p:sp>
        </p:grpSp>
        <p:cxnSp>
          <p:nvCxnSpPr>
            <p:cNvPr id="51" name="Straight Arrow Connector 50"/>
            <p:cNvCxnSpPr>
              <a:stCxn id="7" idx="2"/>
            </p:cNvCxnSpPr>
            <p:nvPr/>
          </p:nvCxnSpPr>
          <p:spPr>
            <a:xfrm>
              <a:off x="1796303" y="5596880"/>
              <a:ext cx="1024" cy="4148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825805" y="5967230"/>
            <a:ext cx="624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Daniel </a:t>
            </a:r>
            <a:r>
              <a:rPr lang="en-US" dirty="0"/>
              <a:t>W. </a:t>
            </a:r>
            <a:r>
              <a:rPr lang="en-US" dirty="0" smtClean="0"/>
              <a:t>Farrell, Ph.D. Thesis, </a:t>
            </a:r>
            <a:r>
              <a:rPr lang="en-US" i="1" dirty="0"/>
              <a:t>Generating </a:t>
            </a:r>
            <a:r>
              <a:rPr lang="en-US" i="1" dirty="0" err="1" smtClean="0"/>
              <a:t>stereochemically</a:t>
            </a:r>
            <a:endParaRPr lang="en-US" i="1" dirty="0" smtClean="0"/>
          </a:p>
          <a:p>
            <a:r>
              <a:rPr lang="en-US" i="1" dirty="0" smtClean="0"/>
              <a:t>acceptable protein pathways</a:t>
            </a:r>
            <a:r>
              <a:rPr lang="en-US" dirty="0" smtClean="0"/>
              <a:t>, Arizona State University (2010)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Geometrical Simulation (GS)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An example of Rigid Cluster Decomposition (RCD)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470220"/>
            <a:ext cx="9144000" cy="4238818"/>
            <a:chOff x="0" y="1470220"/>
            <a:chExt cx="9144000" cy="4238818"/>
          </a:xfrm>
        </p:grpSpPr>
        <p:pic>
          <p:nvPicPr>
            <p:cNvPr id="8" name="Picture 7" descr="Screen shot 2012-05-17 at 11.51.55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0220"/>
              <a:ext cx="9144000" cy="423881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613579" y="1470220"/>
              <a:ext cx="302388" cy="3873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4631" y="1470220"/>
              <a:ext cx="302388" cy="3873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613579" y="1684800"/>
              <a:ext cx="4458064" cy="39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6417" y="1356480"/>
            <a:ext cx="2579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molecular structure</a:t>
            </a:r>
            <a:endParaRPr lang="en-US" sz="20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4650" y="1944000"/>
            <a:ext cx="8090119" cy="2996524"/>
            <a:chOff x="834650" y="1944000"/>
            <a:chExt cx="8090119" cy="2996524"/>
          </a:xfrm>
        </p:grpSpPr>
        <p:grpSp>
          <p:nvGrpSpPr>
            <p:cNvPr id="17" name="Group 16"/>
            <p:cNvGrpSpPr/>
            <p:nvPr/>
          </p:nvGrpSpPr>
          <p:grpSpPr>
            <a:xfrm>
              <a:off x="834650" y="1944000"/>
              <a:ext cx="4081317" cy="2996524"/>
              <a:chOff x="834650" y="1944000"/>
              <a:chExt cx="4081317" cy="2996524"/>
            </a:xfrm>
          </p:grpSpPr>
          <p:sp>
            <p:nvSpPr>
              <p:cNvPr id="18" name="Oval 17"/>
              <p:cNvSpPr/>
              <p:nvPr/>
            </p:nvSpPr>
            <p:spPr>
              <a:xfrm rot="21186143">
                <a:off x="1097236" y="3240000"/>
                <a:ext cx="1650175" cy="673920"/>
              </a:xfrm>
              <a:prstGeom prst="ellipse">
                <a:avLst/>
              </a:prstGeom>
              <a:noFill/>
              <a:ln w="28575" cmpd="sng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4261574">
                <a:off x="479882" y="2877022"/>
                <a:ext cx="1383455" cy="673920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rot="3811503">
                <a:off x="715800" y="3759749"/>
                <a:ext cx="1487519" cy="874031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606977" y="1944000"/>
                <a:ext cx="3308990" cy="2903040"/>
              </a:xfrm>
              <a:prstGeom prst="ellipse">
                <a:avLst/>
              </a:prstGeom>
              <a:noFill/>
              <a:ln w="28575" cmpd="sng">
                <a:solidFill>
                  <a:srgbClr val="0080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088760" y="3091509"/>
              <a:ext cx="3836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800000"/>
                  </a:solidFill>
                  <a:latin typeface="Arial"/>
                  <a:cs typeface="Arial"/>
                </a:rPr>
                <a:t>Identification of rigid clusters using graph rigidity analysis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62741" y="5802618"/>
            <a:ext cx="7297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</a:t>
            </a:r>
            <a:r>
              <a:rPr lang="en-US" dirty="0" smtClean="0"/>
              <a:t> D</a:t>
            </a:r>
            <a:r>
              <a:rPr lang="en-US" dirty="0"/>
              <a:t>. Farrell, K. </a:t>
            </a:r>
            <a:r>
              <a:rPr lang="en-US" dirty="0" err="1"/>
              <a:t>Speranskiy</a:t>
            </a:r>
            <a:r>
              <a:rPr lang="en-US" dirty="0"/>
              <a:t> and M.F. Thorpe</a:t>
            </a:r>
            <a:r>
              <a:rPr lang="en-US" dirty="0" smtClean="0"/>
              <a:t>,</a:t>
            </a:r>
            <a:r>
              <a:rPr lang="en-US" i="1" dirty="0"/>
              <a:t> </a:t>
            </a:r>
            <a:r>
              <a:rPr lang="en-US" i="1" dirty="0" smtClean="0"/>
              <a:t>Proteins</a:t>
            </a:r>
            <a:r>
              <a:rPr lang="en-US" dirty="0" smtClean="0"/>
              <a:t>, </a:t>
            </a:r>
            <a:r>
              <a:rPr lang="en-US" b="1" dirty="0"/>
              <a:t>78</a:t>
            </a:r>
            <a:r>
              <a:rPr lang="en-US" dirty="0"/>
              <a:t>:2908–2921 (2010)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2.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Daniel </a:t>
            </a:r>
            <a:r>
              <a:rPr lang="en-US" dirty="0"/>
              <a:t>W. </a:t>
            </a:r>
            <a:r>
              <a:rPr lang="en-US" dirty="0" smtClean="0"/>
              <a:t>Farrell, Ph.D. Thesis, </a:t>
            </a:r>
            <a:r>
              <a:rPr lang="en-US" i="1" dirty="0"/>
              <a:t>Generating </a:t>
            </a:r>
            <a:r>
              <a:rPr lang="en-US" i="1" dirty="0" err="1" smtClean="0"/>
              <a:t>stereochemically</a:t>
            </a:r>
            <a:endParaRPr lang="en-US" i="1" dirty="0" smtClean="0"/>
          </a:p>
          <a:p>
            <a:r>
              <a:rPr lang="en-US" i="1" dirty="0" smtClean="0"/>
              <a:t>     acceptable protein pathways</a:t>
            </a:r>
            <a:r>
              <a:rPr lang="en-US" dirty="0" smtClean="0"/>
              <a:t>, Arizona State University (2010)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9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7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1771</Words>
  <Application>Microsoft Macintosh PowerPoint</Application>
  <PresentationFormat>On-screen Show (4:3)</PresentationFormat>
  <Paragraphs>334</Paragraphs>
  <Slides>41</Slides>
  <Notes>19</Notes>
  <HiddenSlides>0</HiddenSlides>
  <MMClips>2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Office Theme</vt:lpstr>
      <vt:lpstr>5_Blank Presentation</vt:lpstr>
      <vt:lpstr>19_Blank Presentation</vt:lpstr>
      <vt:lpstr>21_Blank Presentation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Jacobs, Donald</dc:creator>
  <cp:lastModifiedBy>Jacobs, Donald</cp:lastModifiedBy>
  <cp:revision>667</cp:revision>
  <dcterms:created xsi:type="dcterms:W3CDTF">2012-05-16T02:37:34Z</dcterms:created>
  <dcterms:modified xsi:type="dcterms:W3CDTF">2015-03-10T23:25:31Z</dcterms:modified>
</cp:coreProperties>
</file>